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7" r:id="rId14"/>
    <p:sldId id="270" r:id="rId15"/>
    <p:sldId id="269" r:id="rId16"/>
    <p:sldId id="272" r:id="rId17"/>
    <p:sldId id="274" r:id="rId18"/>
    <p:sldId id="271" r:id="rId19"/>
    <p:sldId id="273" r:id="rId20"/>
    <p:sldId id="276" r:id="rId21"/>
    <p:sldId id="275" r:id="rId22"/>
    <p:sldId id="279" r:id="rId23"/>
    <p:sldId id="278" r:id="rId24"/>
    <p:sldId id="280" r:id="rId25"/>
    <p:sldId id="281" r:id="rId26"/>
    <p:sldId id="282" r:id="rId27"/>
    <p:sldId id="277" r:id="rId28"/>
    <p:sldId id="284" r:id="rId29"/>
    <p:sldId id="283" r:id="rId30"/>
    <p:sldId id="286" r:id="rId31"/>
    <p:sldId id="285" r:id="rId32"/>
    <p:sldId id="288" r:id="rId33"/>
    <p:sldId id="287" r:id="rId34"/>
    <p:sldId id="290" r:id="rId35"/>
    <p:sldId id="289" r:id="rId36"/>
    <p:sldId id="292" r:id="rId37"/>
    <p:sldId id="291" r:id="rId38"/>
    <p:sldId id="294" r:id="rId39"/>
    <p:sldId id="293" r:id="rId40"/>
    <p:sldId id="296" r:id="rId41"/>
    <p:sldId id="295" r:id="rId42"/>
    <p:sldId id="298" r:id="rId43"/>
    <p:sldId id="297" r:id="rId44"/>
    <p:sldId id="300" r:id="rId45"/>
    <p:sldId id="299" r:id="rId46"/>
    <p:sldId id="302" r:id="rId47"/>
    <p:sldId id="301" r:id="rId48"/>
    <p:sldId id="304" r:id="rId49"/>
    <p:sldId id="303" r:id="rId50"/>
    <p:sldId id="306" r:id="rId51"/>
    <p:sldId id="305" r:id="rId52"/>
    <p:sldId id="308" r:id="rId53"/>
    <p:sldId id="307" r:id="rId54"/>
    <p:sldId id="310" r:id="rId55"/>
    <p:sldId id="309" r:id="rId56"/>
    <p:sldId id="312" r:id="rId57"/>
    <p:sldId id="311" r:id="rId58"/>
    <p:sldId id="314" r:id="rId59"/>
    <p:sldId id="313" r:id="rId60"/>
    <p:sldId id="316" r:id="rId61"/>
    <p:sldId id="315" r:id="rId62"/>
    <p:sldId id="318" r:id="rId63"/>
    <p:sldId id="319" r:id="rId64"/>
    <p:sldId id="320" r:id="rId65"/>
    <p:sldId id="317" r:id="rId66"/>
    <p:sldId id="322" r:id="rId67"/>
    <p:sldId id="321" r:id="rId68"/>
    <p:sldId id="324" r:id="rId69"/>
    <p:sldId id="325" r:id="rId70"/>
    <p:sldId id="326" r:id="rId71"/>
    <p:sldId id="323" r:id="rId72"/>
    <p:sldId id="328" r:id="rId73"/>
    <p:sldId id="327" r:id="rId74"/>
    <p:sldId id="330" r:id="rId75"/>
    <p:sldId id="329" r:id="rId76"/>
    <p:sldId id="332" r:id="rId77"/>
    <p:sldId id="331" r:id="rId78"/>
    <p:sldId id="334" r:id="rId79"/>
    <p:sldId id="333" r:id="rId80"/>
    <p:sldId id="336" r:id="rId81"/>
    <p:sldId id="335" r:id="rId82"/>
    <p:sldId id="338" r:id="rId83"/>
    <p:sldId id="337" r:id="rId84"/>
    <p:sldId id="340" r:id="rId85"/>
    <p:sldId id="339" r:id="rId86"/>
    <p:sldId id="342" r:id="rId87"/>
    <p:sldId id="341" r:id="rId88"/>
    <p:sldId id="344" r:id="rId89"/>
    <p:sldId id="343" r:id="rId90"/>
    <p:sldId id="346" r:id="rId91"/>
    <p:sldId id="345" r:id="rId92"/>
    <p:sldId id="348" r:id="rId93"/>
    <p:sldId id="347" r:id="rId94"/>
    <p:sldId id="350" r:id="rId95"/>
    <p:sldId id="349" r:id="rId96"/>
    <p:sldId id="352" r:id="rId97"/>
    <p:sldId id="351" r:id="rId98"/>
    <p:sldId id="354" r:id="rId99"/>
    <p:sldId id="353" r:id="rId100"/>
    <p:sldId id="356" r:id="rId101"/>
    <p:sldId id="355" r:id="rId102"/>
    <p:sldId id="358" r:id="rId103"/>
    <p:sldId id="357" r:id="rId104"/>
    <p:sldId id="360" r:id="rId105"/>
    <p:sldId id="359" r:id="rId106"/>
    <p:sldId id="362" r:id="rId107"/>
    <p:sldId id="361" r:id="rId108"/>
    <p:sldId id="364" r:id="rId109"/>
    <p:sldId id="363" r:id="rId110"/>
    <p:sldId id="366" r:id="rId111"/>
    <p:sldId id="365" r:id="rId112"/>
    <p:sldId id="368" r:id="rId113"/>
    <p:sldId id="367" r:id="rId114"/>
    <p:sldId id="370" r:id="rId115"/>
    <p:sldId id="369" r:id="rId116"/>
    <p:sldId id="372" r:id="rId117"/>
    <p:sldId id="373" r:id="rId118"/>
    <p:sldId id="374" r:id="rId119"/>
    <p:sldId id="371" r:id="rId120"/>
    <p:sldId id="375" r:id="rId121"/>
    <p:sldId id="378" r:id="rId122"/>
    <p:sldId id="376" r:id="rId123"/>
    <p:sldId id="604" r:id="rId124"/>
    <p:sldId id="603" r:id="rId125"/>
    <p:sldId id="377" r:id="rId126"/>
    <p:sldId id="605" r:id="rId127"/>
    <p:sldId id="606" r:id="rId128"/>
    <p:sldId id="607" r:id="rId129"/>
    <p:sldId id="379" r:id="rId130"/>
    <p:sldId id="610" r:id="rId131"/>
    <p:sldId id="609" r:id="rId132"/>
    <p:sldId id="611" r:id="rId133"/>
    <p:sldId id="613" r:id="rId134"/>
    <p:sldId id="614" r:id="rId135"/>
    <p:sldId id="612" r:id="rId136"/>
    <p:sldId id="616" r:id="rId137"/>
    <p:sldId id="618" r:id="rId138"/>
    <p:sldId id="619" r:id="rId139"/>
    <p:sldId id="617" r:id="rId140"/>
    <p:sldId id="621" r:id="rId141"/>
    <p:sldId id="620" r:id="rId142"/>
    <p:sldId id="623" r:id="rId143"/>
    <p:sldId id="622" r:id="rId144"/>
    <p:sldId id="625" r:id="rId145"/>
    <p:sldId id="624" r:id="rId146"/>
    <p:sldId id="627" r:id="rId147"/>
    <p:sldId id="626" r:id="rId148"/>
    <p:sldId id="629" r:id="rId149"/>
    <p:sldId id="628" r:id="rId150"/>
    <p:sldId id="631" r:id="rId151"/>
    <p:sldId id="630" r:id="rId152"/>
    <p:sldId id="633" r:id="rId153"/>
    <p:sldId id="632" r:id="rId154"/>
    <p:sldId id="635" r:id="rId155"/>
    <p:sldId id="634" r:id="rId156"/>
    <p:sldId id="637" r:id="rId157"/>
    <p:sldId id="636" r:id="rId158"/>
    <p:sldId id="639" r:id="rId159"/>
    <p:sldId id="638" r:id="rId160"/>
    <p:sldId id="641" r:id="rId161"/>
    <p:sldId id="640" r:id="rId162"/>
    <p:sldId id="643" r:id="rId163"/>
    <p:sldId id="642" r:id="rId164"/>
    <p:sldId id="645" r:id="rId165"/>
    <p:sldId id="588" r:id="rId166"/>
    <p:sldId id="647" r:id="rId167"/>
    <p:sldId id="644" r:id="rId168"/>
    <p:sldId id="648" r:id="rId169"/>
    <p:sldId id="650" r:id="rId170"/>
    <p:sldId id="651" r:id="rId171"/>
    <p:sldId id="679" r:id="rId172"/>
    <p:sldId id="646" r:id="rId173"/>
    <p:sldId id="653" r:id="rId174"/>
    <p:sldId id="649" r:id="rId175"/>
    <p:sldId id="655" r:id="rId176"/>
    <p:sldId id="654" r:id="rId177"/>
    <p:sldId id="657" r:id="rId178"/>
    <p:sldId id="656" r:id="rId179"/>
    <p:sldId id="659" r:id="rId180"/>
    <p:sldId id="658" r:id="rId181"/>
    <p:sldId id="661" r:id="rId182"/>
    <p:sldId id="660" r:id="rId183"/>
    <p:sldId id="663" r:id="rId184"/>
    <p:sldId id="662" r:id="rId185"/>
    <p:sldId id="665" r:id="rId186"/>
    <p:sldId id="664" r:id="rId187"/>
    <p:sldId id="667" r:id="rId188"/>
    <p:sldId id="557" r:id="rId189"/>
    <p:sldId id="585" r:id="rId190"/>
    <p:sldId id="666" r:id="rId191"/>
    <p:sldId id="669" r:id="rId192"/>
    <p:sldId id="668" r:id="rId193"/>
    <p:sldId id="671" r:id="rId194"/>
    <p:sldId id="670" r:id="rId195"/>
    <p:sldId id="673" r:id="rId196"/>
    <p:sldId id="672" r:id="rId197"/>
    <p:sldId id="675" r:id="rId198"/>
    <p:sldId id="674" r:id="rId199"/>
    <p:sldId id="677" r:id="rId200"/>
    <p:sldId id="676" r:id="rId201"/>
    <p:sldId id="678" r:id="rId20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9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slide" Target="slides/slide196.xml"/><Relationship Id="rId206" Type="http://schemas.openxmlformats.org/officeDocument/2006/relationships/theme" Target="theme/theme1.xml"/><Relationship Id="rId201" Type="http://schemas.openxmlformats.org/officeDocument/2006/relationships/slide" Target="slides/slide200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20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9C046B-FFF2-4FFE-877C-7B95924AA60F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277DD-5688-424E-B987-4A7D0F5A410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2993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277DD-5688-424E-B987-4A7D0F5A4109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63615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189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6372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8360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9339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4834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7283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94530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8070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4177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3249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7AD408-0393-3054-BC53-F53AF3351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1F9B6EFC-48A8-8409-F68D-C628BA69E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C95D2F-EBDC-2D68-6A0E-3184A753B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6F2A0F0-4782-AF87-725E-9562826D9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7F7253D-1B0A-94AE-BCDE-11AC27BD6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0509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670E7D-8B99-23BA-3822-1675F8C1D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9F2255C5-F9B3-843C-9BAC-1BCD5A7B00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608191-3EC0-EA50-9F98-A3F9E55AC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9FD356-0355-784D-BAC7-A3F0FF021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F3D37FD-7768-BBA0-4687-36F5B0A48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20790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5A5630E2-659F-BEC1-E14B-EBB96B2910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D1EFB55F-4AE0-55AD-A6A7-15A1DD64D2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A8BEBDF-1CC0-3312-5FE7-05D0AD015A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2CD7F07-D9DC-97AF-8D98-E37A81024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89B0778-A7CE-87E6-3E83-0A5E8360D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294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9AF2DC-A327-F981-F44B-8E9EC28CD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E33CCCD-BCE9-8415-86A1-D8A427F0C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B4553C3-536F-33C9-A52E-7867048AA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BD453D-8BA7-762B-7F64-E75363F74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D0D95B2-F7A6-01A4-1D1E-BB8E0C28D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7693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875FE5-5C47-5F03-FEDF-257FFD0D5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0D0B743-4AD1-38BC-99ED-6CFD65AC6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D7C0CBB-C693-A1C7-90BC-CD125CA18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597B4E1-8D58-AACA-CD4D-DE416E5EA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079DC1B-0793-24B3-7FCF-7F256F20A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440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C373405-8F71-2B1E-B6BA-D18B0C6E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C75821D-7FFE-DF62-81F1-1881C29610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0EC7BB0-9514-1985-7ABC-435FD41BE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97180C0-6F09-E683-9AC6-368672B11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8CBEC03-D9CB-452B-AC67-4484040E1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11BD2C1-DB87-6193-1B1A-B4704E8A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7343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5449F1-AAA9-20F5-5E71-FD41897D1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386DB73-EC60-6AB7-9686-10C22A5E95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716EFBC-8E7B-62FC-5CBB-0F1930FEB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9657022-3B72-BF1B-8624-6F410C90D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E838775F-B57F-9F34-A6A0-8B71F11E84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D537B7D-14E4-28EF-EA9A-D3F795A26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464F0445-50A4-4C2F-B91B-439149AB1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B451AD0-41D0-08B6-A519-7EF5D9648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7782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E6BA47-836A-E8C2-2533-7CC3AD14C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4100A09-0999-3DBF-C6A9-BB9CFF25A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177B057-24B6-A0E6-82DA-C69BF05F2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75CFCE-4259-B79C-68F5-FACD7D8DB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530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94EFE29C-90A1-FA77-CEAC-4A7A7723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AD9AE96F-72B5-3534-0763-04EFF58E6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0BB03FC-32F1-9B72-B20A-C1832AC73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2448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0E89CC8-E0A8-FD54-35F1-D72AE525F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16A606F-0FD6-B626-A0A4-3CEAD06C5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C42E1174-9E39-365F-196D-1178F8EFEF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134DF3B-E540-F161-347A-12C2C0E70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D6DBBCF5-999D-6E10-A951-428AD7E02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3987BF3-8133-F219-084C-1C48F2FA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2904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A1D6705-73BD-2D7F-6909-D5D4ACA09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FB26EF7-A7AD-0E17-C825-B17E5E1310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F19E39B-70DA-87E5-58A7-2598F015C4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A5B25F3-D22C-C549-D7FA-FB6F43370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9F7DD-FC11-40A4-ABB9-01A2485A53E6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8D41272B-722E-834F-4C3D-A85FC7059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D7379BE-DBE6-D2DC-B2F4-64634A528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697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19B90AE2-3A4B-4531-349A-27027241B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F7B9ED4A-879F-B968-A8D2-F199018E03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36B296C-3956-AE62-F033-C8D4749C76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9F7DD-FC11-40A4-ABB9-01A2485A53E6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8CE1AAB-443C-537F-9BCF-74687A0901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954B282-F129-69CC-3214-E5469D2F28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269059-DC2D-4BAA-8B94-E0615AFFC38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6345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5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0.emf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15F3FCF-D1DB-B130-3A32-BD612361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1195075"/>
            <a:ext cx="10021699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7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D50EFAC-5EC9-0370-DC93-D5EE9740A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3" y="928338"/>
            <a:ext cx="10164594" cy="500132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3985E9B-73BA-933C-E2EE-40AD6B135619}"/>
              </a:ext>
            </a:extLst>
          </p:cNvPr>
          <p:cNvSpPr/>
          <p:nvPr/>
        </p:nvSpPr>
        <p:spPr>
          <a:xfrm>
            <a:off x="1458410" y="2939958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0E50165-9CF2-C502-B337-26B6416B86BC}"/>
              </a:ext>
            </a:extLst>
          </p:cNvPr>
          <p:cNvSpPr txBox="1"/>
          <p:nvPr/>
        </p:nvSpPr>
        <p:spPr>
          <a:xfrm>
            <a:off x="3889094" y="2539848"/>
            <a:ext cx="3426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ジョイントベンチャー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59928E7-DAEA-7475-485F-3717CB007473}"/>
              </a:ext>
            </a:extLst>
          </p:cNvPr>
          <p:cNvSpPr txBox="1"/>
          <p:nvPr/>
        </p:nvSpPr>
        <p:spPr>
          <a:xfrm>
            <a:off x="7884289" y="4706243"/>
            <a:ext cx="3426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オープンイノベーション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46B5472-81D1-7C21-AB4A-555C6C834C14}"/>
              </a:ext>
            </a:extLst>
          </p:cNvPr>
          <p:cNvSpPr txBox="1"/>
          <p:nvPr/>
        </p:nvSpPr>
        <p:spPr>
          <a:xfrm>
            <a:off x="6923590" y="5788888"/>
            <a:ext cx="3426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タスクフォース</a:t>
            </a:r>
          </a:p>
        </p:txBody>
      </p:sp>
    </p:spTree>
    <p:extLst>
      <p:ext uri="{BB962C8B-B14F-4D97-AF65-F5344CB8AC3E}">
        <p14:creationId xmlns:p14="http://schemas.microsoft.com/office/powerpoint/2010/main" val="12531434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96344E-5261-6EEC-CF93-AD81552CA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1242707"/>
            <a:ext cx="10012172" cy="437258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D1F55B4-11B7-D07F-D2E3-AC58523ED745}"/>
              </a:ext>
            </a:extLst>
          </p:cNvPr>
          <p:cNvSpPr/>
          <p:nvPr/>
        </p:nvSpPr>
        <p:spPr>
          <a:xfrm>
            <a:off x="1558724" y="5199970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E443EBA-48F4-E73F-0597-2006A0922075}"/>
              </a:ext>
            </a:extLst>
          </p:cNvPr>
          <p:cNvSpPr txBox="1"/>
          <p:nvPr/>
        </p:nvSpPr>
        <p:spPr>
          <a:xfrm>
            <a:off x="7349925" y="3252094"/>
            <a:ext cx="1469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移植性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2DC47E8-1CA2-C651-25FB-412495A7B81D}"/>
              </a:ext>
            </a:extLst>
          </p:cNvPr>
          <p:cNvSpPr txBox="1"/>
          <p:nvPr/>
        </p:nvSpPr>
        <p:spPr>
          <a:xfrm>
            <a:off x="9713124" y="3750196"/>
            <a:ext cx="1469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信頼性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491601B-B8ED-B8FC-00DF-CBDB9279288A}"/>
              </a:ext>
            </a:extLst>
          </p:cNvPr>
          <p:cNvSpPr txBox="1"/>
          <p:nvPr/>
        </p:nvSpPr>
        <p:spPr>
          <a:xfrm>
            <a:off x="5675489" y="4689674"/>
            <a:ext cx="1469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保守性</a:t>
            </a:r>
          </a:p>
        </p:txBody>
      </p:sp>
    </p:spTree>
    <p:extLst>
      <p:ext uri="{BB962C8B-B14F-4D97-AF65-F5344CB8AC3E}">
        <p14:creationId xmlns:p14="http://schemas.microsoft.com/office/powerpoint/2010/main" val="152953582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E513D51-1DCB-B279-484C-9F97F198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989446"/>
            <a:ext cx="9869277" cy="443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6463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E513D51-1DCB-B279-484C-9F97F198D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989446"/>
            <a:ext cx="9869277" cy="443927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580B476-53AD-DE90-F6B4-170DFA490665}"/>
              </a:ext>
            </a:extLst>
          </p:cNvPr>
          <p:cNvSpPr/>
          <p:nvPr/>
        </p:nvSpPr>
        <p:spPr>
          <a:xfrm>
            <a:off x="6211746" y="4922178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09433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844FF6-A0A1-4699-4976-F387CC194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86" y="1013859"/>
            <a:ext cx="10212225" cy="143847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A42B9ED-2F6B-8F02-2A89-9A969775C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703" y="2538505"/>
            <a:ext cx="9440592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8092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844FF6-A0A1-4699-4976-F387CC194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886" y="1013859"/>
            <a:ext cx="10212225" cy="143847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A42B9ED-2F6B-8F02-2A89-9A969775C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5703" y="2538505"/>
            <a:ext cx="9440592" cy="330563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5DC248D-9EA3-2F56-619E-6A23A0ABD889}"/>
              </a:ext>
            </a:extLst>
          </p:cNvPr>
          <p:cNvSpPr/>
          <p:nvPr/>
        </p:nvSpPr>
        <p:spPr>
          <a:xfrm>
            <a:off x="1352553" y="2487060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D15C1A1-6FC2-699C-73E2-DC32D1DC6A42}"/>
              </a:ext>
            </a:extLst>
          </p:cNvPr>
          <p:cNvSpPr txBox="1"/>
          <p:nvPr/>
        </p:nvSpPr>
        <p:spPr>
          <a:xfrm>
            <a:off x="6792157" y="3791213"/>
            <a:ext cx="4409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プロジェクト資源マネジメント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FC49709-9544-3D4A-4BD8-B386B534C9C7}"/>
              </a:ext>
            </a:extLst>
          </p:cNvPr>
          <p:cNvSpPr txBox="1"/>
          <p:nvPr/>
        </p:nvSpPr>
        <p:spPr>
          <a:xfrm>
            <a:off x="6792157" y="5444031"/>
            <a:ext cx="44099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プロジェクト資源マネジメント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8EBFC50-35BF-5D25-54A4-0DB7D190B68A}"/>
              </a:ext>
            </a:extLst>
          </p:cNvPr>
          <p:cNvSpPr txBox="1"/>
          <p:nvPr/>
        </p:nvSpPr>
        <p:spPr>
          <a:xfrm>
            <a:off x="5613722" y="4735406"/>
            <a:ext cx="5588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プロジェクトスケジュールマネジメント</a:t>
            </a:r>
          </a:p>
        </p:txBody>
      </p:sp>
    </p:spTree>
    <p:extLst>
      <p:ext uri="{BB962C8B-B14F-4D97-AF65-F5344CB8AC3E}">
        <p14:creationId xmlns:p14="http://schemas.microsoft.com/office/powerpoint/2010/main" val="9997519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64E7BBA-CC24-70C3-707A-B115AA161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1333010"/>
            <a:ext cx="9993120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0419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64E7BBA-CC24-70C3-707A-B115AA161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1333010"/>
            <a:ext cx="9993120" cy="354379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50FFD27-9378-3610-D010-30EE0A25C532}"/>
              </a:ext>
            </a:extLst>
          </p:cNvPr>
          <p:cNvSpPr/>
          <p:nvPr/>
        </p:nvSpPr>
        <p:spPr>
          <a:xfrm>
            <a:off x="6179196" y="4350585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89431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50F6F97-E704-F6A1-9542-35D314A3C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1684868"/>
            <a:ext cx="10012172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4420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50F6F97-E704-F6A1-9542-35D314A3C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1684868"/>
            <a:ext cx="10012172" cy="304842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9803674-507A-ADA3-6D87-35BC8C1C14A3}"/>
              </a:ext>
            </a:extLst>
          </p:cNvPr>
          <p:cNvSpPr/>
          <p:nvPr/>
        </p:nvSpPr>
        <p:spPr>
          <a:xfrm>
            <a:off x="1537746" y="4188540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877108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971BCB5-6CE7-EA6A-95ED-7437EDF6F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1116100"/>
            <a:ext cx="10136015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84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3D0A78B-5FB2-C383-28C5-11C0779B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24" y="2187568"/>
            <a:ext cx="10221751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71128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971BCB5-6CE7-EA6A-95ED-7437EDF6F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992" y="1116100"/>
            <a:ext cx="10136015" cy="448690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A12AC46-5A7D-68E1-7FEB-BEBCE183E1CF}"/>
              </a:ext>
            </a:extLst>
          </p:cNvPr>
          <p:cNvSpPr/>
          <p:nvPr/>
        </p:nvSpPr>
        <p:spPr>
          <a:xfrm>
            <a:off x="1537746" y="3644529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21107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31AF9A-BB76-FD44-3693-1CB76874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1897015"/>
            <a:ext cx="10021699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0330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C31AF9A-BB76-FD44-3693-1CB76874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1897015"/>
            <a:ext cx="10021699" cy="211484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9DBE7AC-B60F-F02E-0722-5168107B29CE}"/>
              </a:ext>
            </a:extLst>
          </p:cNvPr>
          <p:cNvSpPr/>
          <p:nvPr/>
        </p:nvSpPr>
        <p:spPr>
          <a:xfrm>
            <a:off x="6213919" y="2954437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99004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CAC4333-4C7C-510C-249E-B895CB0A7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702" y="697118"/>
            <a:ext cx="8378227" cy="31114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9B82402-3FF7-8B19-F351-1426D2413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410" y="3808568"/>
            <a:ext cx="5111007" cy="235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682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CAC4333-4C7C-510C-249E-B895CB0A7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702" y="697118"/>
            <a:ext cx="8378227" cy="311145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9B82402-3FF7-8B19-F351-1426D2413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410" y="3808568"/>
            <a:ext cx="5111007" cy="235231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8BD7D24-2814-554C-2941-BB3F5661E9B7}"/>
              </a:ext>
            </a:extLst>
          </p:cNvPr>
          <p:cNvSpPr/>
          <p:nvPr/>
        </p:nvSpPr>
        <p:spPr>
          <a:xfrm>
            <a:off x="3493868" y="5257799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09E5206-03ED-6ED9-D261-BD1D32BD7F07}"/>
              </a:ext>
            </a:extLst>
          </p:cNvPr>
          <p:cNvSpPr txBox="1"/>
          <p:nvPr/>
        </p:nvSpPr>
        <p:spPr>
          <a:xfrm>
            <a:off x="3949885" y="6193170"/>
            <a:ext cx="45575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詳しくは個別の動画をご覧ください</a:t>
            </a:r>
          </a:p>
        </p:txBody>
      </p:sp>
    </p:spTree>
    <p:extLst>
      <p:ext uri="{BB962C8B-B14F-4D97-AF65-F5344CB8AC3E}">
        <p14:creationId xmlns:p14="http://schemas.microsoft.com/office/powerpoint/2010/main" val="23216084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BD69F1-BF94-8068-81E9-59F3C5525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7" y="1759596"/>
            <a:ext cx="9850225" cy="25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3236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4BD69F1-BF94-8068-81E9-59F3C5525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7" y="1759596"/>
            <a:ext cx="9850225" cy="250542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3BBF00C-EC56-7262-3C64-BDD8C02ED0F5}"/>
              </a:ext>
            </a:extLst>
          </p:cNvPr>
          <p:cNvSpPr/>
          <p:nvPr/>
        </p:nvSpPr>
        <p:spPr>
          <a:xfrm>
            <a:off x="6248642" y="3718365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7345869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ED88234-FE8E-EA6E-A5CE-29ED5248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464282"/>
            <a:ext cx="7925906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4168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ED88234-FE8E-EA6E-A5CE-29ED5248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464282"/>
            <a:ext cx="7925906" cy="309605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8D05C35-F340-7227-A437-7841886EDA8B}"/>
              </a:ext>
            </a:extLst>
          </p:cNvPr>
          <p:cNvSpPr/>
          <p:nvPr/>
        </p:nvSpPr>
        <p:spPr>
          <a:xfrm>
            <a:off x="2660490" y="3058610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6867987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3D68DB-A161-471E-FC66-E11C1CD38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08" y="669041"/>
            <a:ext cx="9105383" cy="79979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3434381-AEDD-B591-654C-E725AD34A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012" y="1689702"/>
            <a:ext cx="8661974" cy="233830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8B2A970-23C6-099C-0786-E5918553E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010" y="4036689"/>
            <a:ext cx="5775990" cy="215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93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3D0A78B-5FB2-C383-28C5-11C0779BC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24" y="2187568"/>
            <a:ext cx="10221751" cy="153373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461FB18-48D4-8EE6-18FE-DBD68BFC4F96}"/>
              </a:ext>
            </a:extLst>
          </p:cNvPr>
          <p:cNvSpPr/>
          <p:nvPr/>
        </p:nvSpPr>
        <p:spPr>
          <a:xfrm>
            <a:off x="8472669" y="3219204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218590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53D68DB-A161-471E-FC66-E11C1CD38C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308" y="669041"/>
            <a:ext cx="9105383" cy="79979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53434381-AEDD-B591-654C-E725AD34A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012" y="1689702"/>
            <a:ext cx="8661974" cy="2338306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8B2A970-23C6-099C-0786-E5918553E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010" y="4036689"/>
            <a:ext cx="5775990" cy="215227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8291DFD-DB12-3C28-7813-B925DFFB1BAB}"/>
              </a:ext>
            </a:extLst>
          </p:cNvPr>
          <p:cNvSpPr/>
          <p:nvPr/>
        </p:nvSpPr>
        <p:spPr>
          <a:xfrm>
            <a:off x="3470718" y="4937525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9233506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53CF951-269F-42AD-769F-31F5E349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1185549"/>
            <a:ext cx="9955014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8598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D53CF951-269F-42AD-769F-31F5E349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1185549"/>
            <a:ext cx="9955014" cy="4486901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D3C6D994-EA43-40F8-F640-AAF7B4C49F70}"/>
              </a:ext>
            </a:extLst>
          </p:cNvPr>
          <p:cNvSpPr/>
          <p:nvPr/>
        </p:nvSpPr>
        <p:spPr>
          <a:xfrm>
            <a:off x="1549321" y="2205900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9F2C8EE-23F0-A034-D867-7D7126B888C5}"/>
              </a:ext>
            </a:extLst>
          </p:cNvPr>
          <p:cNvSpPr txBox="1"/>
          <p:nvPr/>
        </p:nvSpPr>
        <p:spPr>
          <a:xfrm>
            <a:off x="8551509" y="3684679"/>
            <a:ext cx="1912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キャッシュ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9CDA11F-5A35-8A2A-C4CF-D816C9047443}"/>
              </a:ext>
            </a:extLst>
          </p:cNvPr>
          <p:cNvSpPr txBox="1"/>
          <p:nvPr/>
        </p:nvSpPr>
        <p:spPr>
          <a:xfrm>
            <a:off x="9687884" y="4443784"/>
            <a:ext cx="1551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バナー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16B7DCC-8256-763C-2F55-5A8721A9E07B}"/>
              </a:ext>
            </a:extLst>
          </p:cNvPr>
          <p:cNvSpPr txBox="1"/>
          <p:nvPr/>
        </p:nvSpPr>
        <p:spPr>
          <a:xfrm>
            <a:off x="2754522" y="5133444"/>
            <a:ext cx="2569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トラックバック</a:t>
            </a:r>
          </a:p>
        </p:txBody>
      </p:sp>
    </p:spTree>
    <p:extLst>
      <p:ext uri="{BB962C8B-B14F-4D97-AF65-F5344CB8AC3E}">
        <p14:creationId xmlns:p14="http://schemas.microsoft.com/office/powerpoint/2010/main" val="209129528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B5C29DE-C1C8-EAFA-AB4C-3C1231664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660" y="486041"/>
            <a:ext cx="6973273" cy="137179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DC7CFBC-6D17-9564-C733-9B289D6F2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572" y="1996728"/>
            <a:ext cx="4972744" cy="40582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D506778-4462-B98F-C73E-C32FADDCF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510" y="5349995"/>
            <a:ext cx="1771897" cy="67636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AB780D8-BB57-AA41-EC3B-6F7EA69EA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615" y="5349995"/>
            <a:ext cx="1743318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84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B5C29DE-C1C8-EAFA-AB4C-3C1231664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660" y="486041"/>
            <a:ext cx="6973273" cy="137179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DC7CFBC-6D17-9564-C733-9B289D6F2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572" y="1996728"/>
            <a:ext cx="4972744" cy="405821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BD506778-4462-B98F-C73E-C32FADDCFC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3510" y="5349995"/>
            <a:ext cx="1771897" cy="67636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3AB780D8-BB57-AA41-EC3B-6F7EA69EA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1615" y="5349995"/>
            <a:ext cx="1743318" cy="73352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9E29760-A8DE-F56E-733F-D954595AD262}"/>
              </a:ext>
            </a:extLst>
          </p:cNvPr>
          <p:cNvSpPr/>
          <p:nvPr/>
        </p:nvSpPr>
        <p:spPr>
          <a:xfrm>
            <a:off x="7655091" y="566708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9DBC11BF-575D-F320-55FF-37F6B6FF0C4E}"/>
              </a:ext>
            </a:extLst>
          </p:cNvPr>
          <p:cNvSpPr txBox="1"/>
          <p:nvPr/>
        </p:nvSpPr>
        <p:spPr>
          <a:xfrm>
            <a:off x="6558406" y="4052101"/>
            <a:ext cx="310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</a:t>
            </a:r>
            <a:r>
              <a:rPr lang="ja-JP" altLang="en-US" b="1" dirty="0">
                <a:solidFill>
                  <a:srgbClr val="0070C0"/>
                </a:solidFill>
              </a:rPr>
              <a:t>配列</a:t>
            </a:r>
            <a:r>
              <a:rPr kumimoji="1" lang="ja-JP" altLang="en-US" b="1" dirty="0">
                <a:solidFill>
                  <a:srgbClr val="0070C0"/>
                </a:solidFill>
              </a:rPr>
              <a:t>要素が</a:t>
            </a:r>
            <a:r>
              <a:rPr kumimoji="1" lang="en-US" altLang="ja-JP" b="1" dirty="0">
                <a:solidFill>
                  <a:srgbClr val="0070C0"/>
                </a:solidFill>
              </a:rPr>
              <a:t>1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00329BB-DEF2-8B1A-0AD2-0B167EFBD89E}"/>
              </a:ext>
            </a:extLst>
          </p:cNvPr>
          <p:cNvSpPr txBox="1"/>
          <p:nvPr/>
        </p:nvSpPr>
        <p:spPr>
          <a:xfrm>
            <a:off x="6558406" y="4749074"/>
            <a:ext cx="310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配列要素が</a:t>
            </a:r>
            <a:r>
              <a:rPr kumimoji="1" lang="en-US" altLang="ja-JP" b="1" dirty="0">
                <a:solidFill>
                  <a:srgbClr val="0070C0"/>
                </a:solidFill>
              </a:rPr>
              <a:t>1</a:t>
            </a:r>
            <a:r>
              <a:rPr kumimoji="1" lang="ja-JP" altLang="en-US" b="1" dirty="0">
                <a:solidFill>
                  <a:srgbClr val="0070C0"/>
                </a:solidFill>
              </a:rPr>
              <a:t>以外（</a:t>
            </a:r>
            <a:r>
              <a:rPr kumimoji="1" lang="en-US" altLang="ja-JP" b="1" dirty="0">
                <a:solidFill>
                  <a:srgbClr val="0070C0"/>
                </a:solidFill>
              </a:rPr>
              <a:t>0,2</a:t>
            </a:r>
            <a:r>
              <a:rPr kumimoji="1" lang="ja-JP" altLang="en-US" b="1" dirty="0">
                <a:solidFill>
                  <a:srgbClr val="0070C0"/>
                </a:solidFill>
              </a:rPr>
              <a:t>）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2A7A244-E13E-388B-0D08-FD2F4F6A0457}"/>
              </a:ext>
            </a:extLst>
          </p:cNvPr>
          <p:cNvSpPr txBox="1"/>
          <p:nvPr/>
        </p:nvSpPr>
        <p:spPr>
          <a:xfrm>
            <a:off x="8253749" y="6021348"/>
            <a:ext cx="1313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AABAB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4279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D782BF-BB47-2182-C09B-6E69DEEE5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1491431"/>
            <a:ext cx="10088383" cy="281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6229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DD782BF-BB47-2182-C09B-6E69DEEE5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1491431"/>
            <a:ext cx="10088383" cy="281026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B93DB60-CBEB-10CB-DA0A-5CD3E112D9F7}"/>
              </a:ext>
            </a:extLst>
          </p:cNvPr>
          <p:cNvSpPr/>
          <p:nvPr/>
        </p:nvSpPr>
        <p:spPr>
          <a:xfrm>
            <a:off x="1555234" y="306971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8644240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9CD6C8-52E8-E8D1-30EB-2F3C3FB08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91" y="752307"/>
            <a:ext cx="9907383" cy="153373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CC7643A-8177-8E8C-0198-9D2C88E53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18" y="2367069"/>
            <a:ext cx="9354856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472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9CD6C8-52E8-E8D1-30EB-2F3C3FB08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91" y="752307"/>
            <a:ext cx="9907383" cy="153373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CC7643A-8177-8E8C-0198-9D2C88E53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318" y="2367069"/>
            <a:ext cx="9354856" cy="332468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13D17B9-4A78-B4D4-A77F-38D8B388A869}"/>
              </a:ext>
            </a:extLst>
          </p:cNvPr>
          <p:cNvSpPr/>
          <p:nvPr/>
        </p:nvSpPr>
        <p:spPr>
          <a:xfrm>
            <a:off x="1508934" y="3359087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15F67F9-3A53-F09D-CC04-896386CA7EAD}"/>
              </a:ext>
            </a:extLst>
          </p:cNvPr>
          <p:cNvSpPr txBox="1"/>
          <p:nvPr/>
        </p:nvSpPr>
        <p:spPr>
          <a:xfrm>
            <a:off x="3444816" y="2906208"/>
            <a:ext cx="310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リスク低減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C4E484B-8E7C-5098-0455-2F700F0D9724}"/>
              </a:ext>
            </a:extLst>
          </p:cNvPr>
          <p:cNvSpPr txBox="1"/>
          <p:nvPr/>
        </p:nvSpPr>
        <p:spPr>
          <a:xfrm>
            <a:off x="7783896" y="4864258"/>
            <a:ext cx="212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リスク低減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76FC0D6-B880-C11C-8CB9-C58EFFA3C9F1}"/>
              </a:ext>
            </a:extLst>
          </p:cNvPr>
          <p:cNvSpPr txBox="1"/>
          <p:nvPr/>
        </p:nvSpPr>
        <p:spPr>
          <a:xfrm>
            <a:off x="2287851" y="5776543"/>
            <a:ext cx="212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リスク低減</a:t>
            </a:r>
          </a:p>
        </p:txBody>
      </p:sp>
    </p:spTree>
    <p:extLst>
      <p:ext uri="{BB962C8B-B14F-4D97-AF65-F5344CB8AC3E}">
        <p14:creationId xmlns:p14="http://schemas.microsoft.com/office/powerpoint/2010/main" val="124877371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3B88B8-C1DE-A0C0-A882-FF45D8D56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48" y="578171"/>
            <a:ext cx="9364789" cy="8759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CB0702B-7A5B-A940-A404-AA191E045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254" y="1454145"/>
            <a:ext cx="9133491" cy="234939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C263C76-0A2A-2067-8057-6C7B1B2E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707" y="3803538"/>
            <a:ext cx="7578584" cy="241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70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AE94BF3-9C4B-D9A4-A801-3965C1DB8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737812"/>
            <a:ext cx="10174120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1580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3B88B8-C1DE-A0C0-A882-FF45D8D56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48" y="578171"/>
            <a:ext cx="9364789" cy="87597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CB0702B-7A5B-A940-A404-AA191E045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254" y="1454145"/>
            <a:ext cx="9133491" cy="234939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3C263C76-0A2A-2067-8057-6C7B1B2EE8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6707" y="3803538"/>
            <a:ext cx="7578584" cy="241026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2AA03257-FED7-63E2-8E56-95B60344B759}"/>
              </a:ext>
            </a:extLst>
          </p:cNvPr>
          <p:cNvSpPr/>
          <p:nvPr/>
        </p:nvSpPr>
        <p:spPr>
          <a:xfrm>
            <a:off x="2411760" y="528048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0044832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DCFF64-4B7B-A895-0433-31A1FBC81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49" y="994514"/>
            <a:ext cx="10021699" cy="93358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62BE027-B94B-F1EC-C2DB-A5E1697F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169" y="1948165"/>
            <a:ext cx="9497750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740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DDCFF64-4B7B-A895-0433-31A1FBC81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49" y="994514"/>
            <a:ext cx="10021699" cy="93358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62BE027-B94B-F1EC-C2DB-A5E1697F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169" y="1948165"/>
            <a:ext cx="9497750" cy="391532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06DCB2D-D045-BFFE-43B7-1DFF867A2DF4}"/>
              </a:ext>
            </a:extLst>
          </p:cNvPr>
          <p:cNvSpPr/>
          <p:nvPr/>
        </p:nvSpPr>
        <p:spPr>
          <a:xfrm>
            <a:off x="1427908" y="4933239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2B8AF9C-A764-B687-EF23-D7891489D360}"/>
              </a:ext>
            </a:extLst>
          </p:cNvPr>
          <p:cNvSpPr txBox="1"/>
          <p:nvPr/>
        </p:nvSpPr>
        <p:spPr>
          <a:xfrm>
            <a:off x="7334413" y="2489333"/>
            <a:ext cx="212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プロキシ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5FA0354-5561-94C6-7726-5DA6DDD54B8C}"/>
              </a:ext>
            </a:extLst>
          </p:cNvPr>
          <p:cNvSpPr txBox="1"/>
          <p:nvPr/>
        </p:nvSpPr>
        <p:spPr>
          <a:xfrm>
            <a:off x="8889357" y="3721159"/>
            <a:ext cx="2536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</a:t>
            </a:r>
            <a:r>
              <a:rPr lang="ja-JP" altLang="en-US" b="1" dirty="0">
                <a:solidFill>
                  <a:srgbClr val="0070C0"/>
                </a:solidFill>
              </a:rPr>
              <a:t>ファイアウォール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364424-5735-916A-0E1F-5F5AD61855F9}"/>
              </a:ext>
            </a:extLst>
          </p:cNvPr>
          <p:cNvSpPr txBox="1"/>
          <p:nvPr/>
        </p:nvSpPr>
        <p:spPr>
          <a:xfrm>
            <a:off x="6765324" y="4446140"/>
            <a:ext cx="212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</a:t>
            </a:r>
            <a:r>
              <a:rPr kumimoji="1" lang="en-US" altLang="ja-JP" b="1" dirty="0">
                <a:solidFill>
                  <a:srgbClr val="0070C0"/>
                </a:solidFill>
              </a:rPr>
              <a:t>DNS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69862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3CC73D7-4DBF-CE56-F200-B2BE23187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3" y="538716"/>
            <a:ext cx="9340258" cy="27018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200184E-B567-EA98-B832-200F22160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104" y="3323242"/>
            <a:ext cx="4521994" cy="184867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4E9F4C3-4D2A-EE06-D798-8B6490E57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037" y="5254565"/>
            <a:ext cx="8173591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6454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3CC73D7-4DBF-CE56-F200-B2BE23187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3" y="538716"/>
            <a:ext cx="9340258" cy="270187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200184E-B567-EA98-B832-200F22160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104" y="3323242"/>
            <a:ext cx="4521994" cy="184867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74E9F4C3-4D2A-EE06-D798-8B6490E57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037" y="5254565"/>
            <a:ext cx="8173591" cy="56205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5589C85-9432-3946-E620-108E2920775B}"/>
              </a:ext>
            </a:extLst>
          </p:cNvPr>
          <p:cNvSpPr/>
          <p:nvPr/>
        </p:nvSpPr>
        <p:spPr>
          <a:xfrm>
            <a:off x="6381873" y="5387886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68DC99D-FE1B-A147-E029-D03439987BFE}"/>
              </a:ext>
            </a:extLst>
          </p:cNvPr>
          <p:cNvSpPr txBox="1"/>
          <p:nvPr/>
        </p:nvSpPr>
        <p:spPr>
          <a:xfrm>
            <a:off x="7031361" y="3429000"/>
            <a:ext cx="3652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Web</a:t>
            </a:r>
            <a:r>
              <a:rPr kumimoji="1" lang="ja-JP" altLang="en-US" b="1" dirty="0">
                <a:solidFill>
                  <a:srgbClr val="0070C0"/>
                </a:solidFill>
              </a:rPr>
              <a:t>サーバ</a:t>
            </a:r>
            <a:r>
              <a:rPr kumimoji="1" lang="en-US" altLang="ja-JP" b="1" dirty="0">
                <a:solidFill>
                  <a:srgbClr val="0070C0"/>
                </a:solidFill>
              </a:rPr>
              <a:t>2</a:t>
            </a:r>
            <a:r>
              <a:rPr kumimoji="1" lang="ja-JP" altLang="en-US" b="1" dirty="0">
                <a:solidFill>
                  <a:srgbClr val="0070C0"/>
                </a:solidFill>
              </a:rPr>
              <a:t>台</a:t>
            </a:r>
            <a:r>
              <a:rPr kumimoji="1" lang="en-US" altLang="ja-JP" b="1" dirty="0">
                <a:solidFill>
                  <a:srgbClr val="0070C0"/>
                </a:solidFill>
              </a:rPr>
              <a:t>(</a:t>
            </a:r>
            <a:r>
              <a:rPr kumimoji="1" lang="ja-JP" altLang="en-US" b="1" dirty="0">
                <a:solidFill>
                  <a:srgbClr val="0070C0"/>
                </a:solidFill>
              </a:rPr>
              <a:t>並列</a:t>
            </a:r>
            <a:r>
              <a:rPr lang="en-US" altLang="ja-JP" b="1" dirty="0">
                <a:solidFill>
                  <a:srgbClr val="0070C0"/>
                </a:solidFill>
              </a:rPr>
              <a:t>)</a:t>
            </a:r>
            <a:r>
              <a:rPr kumimoji="1" lang="ja-JP" altLang="en-US" b="1" dirty="0">
                <a:solidFill>
                  <a:srgbClr val="0070C0"/>
                </a:solidFill>
              </a:rPr>
              <a:t>：</a:t>
            </a:r>
            <a:endParaRPr kumimoji="1" lang="en-US" altLang="ja-JP" b="1" dirty="0">
              <a:solidFill>
                <a:srgbClr val="0070C0"/>
              </a:solidFill>
            </a:endParaRPr>
          </a:p>
          <a:p>
            <a:r>
              <a:rPr lang="ja-JP" altLang="en-US" b="1" dirty="0">
                <a:solidFill>
                  <a:srgbClr val="0070C0"/>
                </a:solidFill>
              </a:rPr>
              <a:t>　</a:t>
            </a:r>
            <a:r>
              <a:rPr lang="en-US" altLang="ja-JP" b="1" dirty="0">
                <a:solidFill>
                  <a:srgbClr val="0070C0"/>
                </a:solidFill>
              </a:rPr>
              <a:t>1-(1-0.8)×(1-0.8)=0.96</a:t>
            </a:r>
          </a:p>
          <a:p>
            <a:endParaRPr kumimoji="1" lang="en-US" altLang="ja-JP" b="1" dirty="0">
              <a:solidFill>
                <a:srgbClr val="0070C0"/>
              </a:solidFill>
            </a:endParaRPr>
          </a:p>
          <a:p>
            <a:r>
              <a:rPr lang="ja-JP" altLang="en-US" b="1" dirty="0">
                <a:solidFill>
                  <a:srgbClr val="0070C0"/>
                </a:solidFill>
              </a:rPr>
              <a:t>全体</a:t>
            </a:r>
            <a:r>
              <a:rPr lang="en-US" altLang="ja-JP" b="1" dirty="0">
                <a:solidFill>
                  <a:srgbClr val="0070C0"/>
                </a:solidFill>
              </a:rPr>
              <a:t>(</a:t>
            </a:r>
            <a:r>
              <a:rPr lang="ja-JP" altLang="en-US" b="1" dirty="0">
                <a:solidFill>
                  <a:srgbClr val="0070C0"/>
                </a:solidFill>
              </a:rPr>
              <a:t>直列</a:t>
            </a:r>
            <a:r>
              <a:rPr lang="en-US" altLang="ja-JP" b="1" dirty="0">
                <a:solidFill>
                  <a:srgbClr val="0070C0"/>
                </a:solidFill>
              </a:rPr>
              <a:t>)</a:t>
            </a:r>
            <a:r>
              <a:rPr lang="ja-JP" altLang="en-US" b="1" dirty="0">
                <a:solidFill>
                  <a:srgbClr val="0070C0"/>
                </a:solidFill>
              </a:rPr>
              <a:t>：</a:t>
            </a:r>
            <a:endParaRPr lang="en-US" altLang="ja-JP" b="1" dirty="0">
              <a:solidFill>
                <a:srgbClr val="0070C0"/>
              </a:solidFill>
            </a:endParaRPr>
          </a:p>
          <a:p>
            <a:r>
              <a:rPr kumimoji="1" lang="ja-JP" altLang="en-US" b="1" dirty="0">
                <a:solidFill>
                  <a:srgbClr val="0070C0"/>
                </a:solidFill>
              </a:rPr>
              <a:t>　</a:t>
            </a:r>
            <a:r>
              <a:rPr kumimoji="1" lang="en-US" altLang="ja-JP" b="1" dirty="0">
                <a:solidFill>
                  <a:srgbClr val="0070C0"/>
                </a:solidFill>
              </a:rPr>
              <a:t>0.96×0.9=0.864</a:t>
            </a:r>
            <a:r>
              <a:rPr kumimoji="1" lang="ja-JP" altLang="en-US" b="1" dirty="0">
                <a:solidFill>
                  <a:srgbClr val="0070C0"/>
                </a:solidFill>
              </a:rPr>
              <a:t>≒</a:t>
            </a:r>
            <a:r>
              <a:rPr kumimoji="1" lang="en-US" altLang="ja-JP" b="1" dirty="0">
                <a:solidFill>
                  <a:srgbClr val="0070C0"/>
                </a:solidFill>
              </a:rPr>
              <a:t>0.86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86036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1C790B4-9542-3136-3EDE-6D96A2288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1599082"/>
            <a:ext cx="10155067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800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1C790B4-9542-3136-3EDE-6D96A2288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466" y="1599082"/>
            <a:ext cx="10155067" cy="305795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977298E-D648-D2B1-C5CD-BE93B5A137B9}"/>
              </a:ext>
            </a:extLst>
          </p:cNvPr>
          <p:cNvSpPr/>
          <p:nvPr/>
        </p:nvSpPr>
        <p:spPr>
          <a:xfrm>
            <a:off x="1647828" y="4137821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210594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7911D69-7A0E-0472-A6A0-CD5BB62B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56" y="1008626"/>
            <a:ext cx="10126488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437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フローチャート: 磁気ディスク 19">
            <a:extLst>
              <a:ext uri="{FF2B5EF4-FFF2-40B4-BE49-F238E27FC236}">
                <a16:creationId xmlns:a16="http://schemas.microsoft.com/office/drawing/2014/main" id="{4A43B55C-E159-F75E-DBD6-1C1E27449C00}"/>
              </a:ext>
            </a:extLst>
          </p:cNvPr>
          <p:cNvSpPr/>
          <p:nvPr/>
        </p:nvSpPr>
        <p:spPr>
          <a:xfrm>
            <a:off x="7808096" y="5596448"/>
            <a:ext cx="1145894" cy="544010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データ</a:t>
            </a:r>
            <a:r>
              <a:rPr kumimoji="1" lang="en-US" altLang="ja-JP" b="1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19" name="フローチャート: 磁気ディスク 18">
            <a:extLst>
              <a:ext uri="{FF2B5EF4-FFF2-40B4-BE49-F238E27FC236}">
                <a16:creationId xmlns:a16="http://schemas.microsoft.com/office/drawing/2014/main" id="{87633CC9-5675-63F6-0353-2A872F91C4E7}"/>
              </a:ext>
            </a:extLst>
          </p:cNvPr>
          <p:cNvSpPr/>
          <p:nvPr/>
        </p:nvSpPr>
        <p:spPr>
          <a:xfrm>
            <a:off x="6196802" y="5600519"/>
            <a:ext cx="1145894" cy="544010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データ</a:t>
            </a:r>
            <a:r>
              <a:rPr lang="en-US" altLang="ja-JP" b="1" dirty="0">
                <a:solidFill>
                  <a:schemeClr val="tx1"/>
                </a:solidFill>
              </a:rPr>
              <a:t>11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8" name="フローチャート: 磁気ディスク 17">
            <a:extLst>
              <a:ext uri="{FF2B5EF4-FFF2-40B4-BE49-F238E27FC236}">
                <a16:creationId xmlns:a16="http://schemas.microsoft.com/office/drawing/2014/main" id="{FF2DB944-7808-29C7-4B82-2755D1355F90}"/>
              </a:ext>
            </a:extLst>
          </p:cNvPr>
          <p:cNvSpPr/>
          <p:nvPr/>
        </p:nvSpPr>
        <p:spPr>
          <a:xfrm>
            <a:off x="4568136" y="5608009"/>
            <a:ext cx="1145894" cy="544010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データ</a:t>
            </a:r>
            <a:r>
              <a:rPr kumimoji="1" lang="en-US" altLang="ja-JP" b="1" dirty="0">
                <a:solidFill>
                  <a:schemeClr val="tx1"/>
                </a:solidFill>
              </a:rPr>
              <a:t>10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7" name="フローチャート: 磁気ディスク 16">
            <a:extLst>
              <a:ext uri="{FF2B5EF4-FFF2-40B4-BE49-F238E27FC236}">
                <a16:creationId xmlns:a16="http://schemas.microsoft.com/office/drawing/2014/main" id="{C60B711D-C36E-A3CB-7687-98F1EBE9A9CC}"/>
              </a:ext>
            </a:extLst>
          </p:cNvPr>
          <p:cNvSpPr/>
          <p:nvPr/>
        </p:nvSpPr>
        <p:spPr>
          <a:xfrm>
            <a:off x="2954925" y="5607927"/>
            <a:ext cx="1145894" cy="544010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パリティ</a:t>
            </a:r>
            <a:r>
              <a:rPr lang="en-US" altLang="ja-JP" sz="1600" b="1" dirty="0">
                <a:solidFill>
                  <a:schemeClr val="tx1"/>
                </a:solidFill>
              </a:rPr>
              <a:t>4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フローチャート: 磁気ディスク 15">
            <a:extLst>
              <a:ext uri="{FF2B5EF4-FFF2-40B4-BE49-F238E27FC236}">
                <a16:creationId xmlns:a16="http://schemas.microsoft.com/office/drawing/2014/main" id="{256A75EF-1D21-32BF-D31A-34279ED1EE57}"/>
              </a:ext>
            </a:extLst>
          </p:cNvPr>
          <p:cNvSpPr/>
          <p:nvPr/>
        </p:nvSpPr>
        <p:spPr>
          <a:xfrm>
            <a:off x="7815810" y="5247183"/>
            <a:ext cx="1145894" cy="544010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データ</a:t>
            </a:r>
            <a:r>
              <a:rPr kumimoji="1" lang="en-US" altLang="ja-JP" b="1" dirty="0">
                <a:solidFill>
                  <a:schemeClr val="tx1"/>
                </a:solidFill>
              </a:rPr>
              <a:t>9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5" name="フローチャート: 磁気ディスク 14">
            <a:extLst>
              <a:ext uri="{FF2B5EF4-FFF2-40B4-BE49-F238E27FC236}">
                <a16:creationId xmlns:a16="http://schemas.microsoft.com/office/drawing/2014/main" id="{DA0ABCB3-C2A1-3CB6-61E1-4B6E716E984D}"/>
              </a:ext>
            </a:extLst>
          </p:cNvPr>
          <p:cNvSpPr/>
          <p:nvPr/>
        </p:nvSpPr>
        <p:spPr>
          <a:xfrm>
            <a:off x="6192455" y="5245260"/>
            <a:ext cx="1145894" cy="544010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データ</a:t>
            </a:r>
            <a:r>
              <a:rPr kumimoji="1" lang="en-US" altLang="ja-JP" b="1" dirty="0">
                <a:solidFill>
                  <a:schemeClr val="tx1"/>
                </a:solidFill>
              </a:rPr>
              <a:t>8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4" name="フローチャート: 磁気ディスク 13">
            <a:extLst>
              <a:ext uri="{FF2B5EF4-FFF2-40B4-BE49-F238E27FC236}">
                <a16:creationId xmlns:a16="http://schemas.microsoft.com/office/drawing/2014/main" id="{FADE6A93-947B-2769-D8A6-FB239F3AC54E}"/>
              </a:ext>
            </a:extLst>
          </p:cNvPr>
          <p:cNvSpPr/>
          <p:nvPr/>
        </p:nvSpPr>
        <p:spPr>
          <a:xfrm>
            <a:off x="2949614" y="5247184"/>
            <a:ext cx="1145894" cy="544010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データ</a:t>
            </a:r>
            <a:r>
              <a:rPr kumimoji="1" lang="en-US" altLang="ja-JP" b="1" dirty="0">
                <a:solidFill>
                  <a:schemeClr val="tx1"/>
                </a:solidFill>
              </a:rPr>
              <a:t>7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3" name="フローチャート: 磁気ディスク 12">
            <a:extLst>
              <a:ext uri="{FF2B5EF4-FFF2-40B4-BE49-F238E27FC236}">
                <a16:creationId xmlns:a16="http://schemas.microsoft.com/office/drawing/2014/main" id="{6BFE4950-4190-7C44-6955-CA35045FB628}"/>
              </a:ext>
            </a:extLst>
          </p:cNvPr>
          <p:cNvSpPr/>
          <p:nvPr/>
        </p:nvSpPr>
        <p:spPr>
          <a:xfrm>
            <a:off x="4573933" y="5247705"/>
            <a:ext cx="1145894" cy="544010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パリティ</a:t>
            </a:r>
            <a:r>
              <a:rPr lang="en-US" altLang="ja-JP" sz="1600" b="1" dirty="0">
                <a:solidFill>
                  <a:schemeClr val="tx1"/>
                </a:solidFill>
              </a:rPr>
              <a:t>3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フローチャート: 磁気ディスク 11">
            <a:extLst>
              <a:ext uri="{FF2B5EF4-FFF2-40B4-BE49-F238E27FC236}">
                <a16:creationId xmlns:a16="http://schemas.microsoft.com/office/drawing/2014/main" id="{630BDAC7-D723-27D1-6F78-F22526442DAF}"/>
              </a:ext>
            </a:extLst>
          </p:cNvPr>
          <p:cNvSpPr/>
          <p:nvPr/>
        </p:nvSpPr>
        <p:spPr>
          <a:xfrm>
            <a:off x="7812918" y="4886441"/>
            <a:ext cx="1145894" cy="544010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データ</a:t>
            </a:r>
            <a:r>
              <a:rPr kumimoji="1" lang="en-US" altLang="ja-JP" b="1" dirty="0">
                <a:solidFill>
                  <a:schemeClr val="tx1"/>
                </a:solidFill>
              </a:rPr>
              <a:t>6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11" name="フローチャート: 磁気ディスク 10">
            <a:extLst>
              <a:ext uri="{FF2B5EF4-FFF2-40B4-BE49-F238E27FC236}">
                <a16:creationId xmlns:a16="http://schemas.microsoft.com/office/drawing/2014/main" id="{A32021C0-82C3-177C-7C91-C773C5F34593}"/>
              </a:ext>
            </a:extLst>
          </p:cNvPr>
          <p:cNvSpPr/>
          <p:nvPr/>
        </p:nvSpPr>
        <p:spPr>
          <a:xfrm>
            <a:off x="6186672" y="4869076"/>
            <a:ext cx="1145894" cy="544010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パリティ</a:t>
            </a:r>
            <a:r>
              <a:rPr lang="en-US" altLang="ja-JP" sz="1600" b="1" dirty="0">
                <a:solidFill>
                  <a:schemeClr val="tx1"/>
                </a:solidFill>
              </a:rPr>
              <a:t>2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  <p:sp>
        <p:nvSpPr>
          <p:cNvPr id="10" name="フローチャート: 磁気ディスク 9">
            <a:extLst>
              <a:ext uri="{FF2B5EF4-FFF2-40B4-BE49-F238E27FC236}">
                <a16:creationId xmlns:a16="http://schemas.microsoft.com/office/drawing/2014/main" id="{64FBD59E-F492-5EC7-0CCA-599D0E2C98B1}"/>
              </a:ext>
            </a:extLst>
          </p:cNvPr>
          <p:cNvSpPr/>
          <p:nvPr/>
        </p:nvSpPr>
        <p:spPr>
          <a:xfrm>
            <a:off x="4570071" y="4876791"/>
            <a:ext cx="1145894" cy="544010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データ</a:t>
            </a:r>
            <a:r>
              <a:rPr kumimoji="1" lang="en-US" altLang="ja-JP" b="1" dirty="0">
                <a:solidFill>
                  <a:schemeClr val="tx1"/>
                </a:solidFill>
              </a:rPr>
              <a:t>5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9" name="フローチャート: 磁気ディスク 8">
            <a:extLst>
              <a:ext uri="{FF2B5EF4-FFF2-40B4-BE49-F238E27FC236}">
                <a16:creationId xmlns:a16="http://schemas.microsoft.com/office/drawing/2014/main" id="{0F4B71FB-D521-BFAF-0C09-A18185A4171E}"/>
              </a:ext>
            </a:extLst>
          </p:cNvPr>
          <p:cNvSpPr/>
          <p:nvPr/>
        </p:nvSpPr>
        <p:spPr>
          <a:xfrm>
            <a:off x="2947687" y="4886441"/>
            <a:ext cx="1145894" cy="544010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データ</a:t>
            </a:r>
            <a:r>
              <a:rPr kumimoji="1" lang="en-US" altLang="ja-JP" b="1" dirty="0">
                <a:solidFill>
                  <a:schemeClr val="tx1"/>
                </a:solidFill>
              </a:rPr>
              <a:t>4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7911D69-7A0E-0472-A6A0-CD5BB62BE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56" y="1008626"/>
            <a:ext cx="10126488" cy="257210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2CD5B30-C794-CEF3-FC4A-B147048214DA}"/>
              </a:ext>
            </a:extLst>
          </p:cNvPr>
          <p:cNvSpPr/>
          <p:nvPr/>
        </p:nvSpPr>
        <p:spPr>
          <a:xfrm>
            <a:off x="3904891" y="304980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DB6C63-0DD1-3A52-0DCE-208AFF254DC5}"/>
              </a:ext>
            </a:extLst>
          </p:cNvPr>
          <p:cNvSpPr txBox="1"/>
          <p:nvPr/>
        </p:nvSpPr>
        <p:spPr>
          <a:xfrm>
            <a:off x="1241101" y="3753091"/>
            <a:ext cx="1012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70C0"/>
                </a:solidFill>
              </a:rPr>
              <a:t>RAID5</a:t>
            </a:r>
            <a:r>
              <a:rPr kumimoji="1" lang="ja-JP" altLang="en-US" b="1" dirty="0">
                <a:solidFill>
                  <a:srgbClr val="0070C0"/>
                </a:solidFill>
              </a:rPr>
              <a:t>：データと共に誤り訂正符号</a:t>
            </a:r>
            <a:r>
              <a:rPr kumimoji="1" lang="en-US" altLang="ja-JP" b="1" dirty="0">
                <a:solidFill>
                  <a:srgbClr val="0070C0"/>
                </a:solidFill>
              </a:rPr>
              <a:t>(</a:t>
            </a:r>
            <a:r>
              <a:rPr lang="ja-JP" altLang="en-US" b="1" dirty="0">
                <a:solidFill>
                  <a:srgbClr val="0070C0"/>
                </a:solidFill>
              </a:rPr>
              <a:t>パリティ</a:t>
            </a:r>
            <a:r>
              <a:rPr lang="en-US" altLang="ja-JP" b="1" dirty="0">
                <a:solidFill>
                  <a:srgbClr val="0070C0"/>
                </a:solidFill>
              </a:rPr>
              <a:t>)</a:t>
            </a:r>
            <a:r>
              <a:rPr kumimoji="1" lang="ja-JP" altLang="en-US" b="1" dirty="0">
                <a:solidFill>
                  <a:srgbClr val="0070C0"/>
                </a:solidFill>
              </a:rPr>
              <a:t>を複数のディスクに分散して書き込む方式のこと</a:t>
            </a:r>
          </a:p>
        </p:txBody>
      </p:sp>
      <p:sp>
        <p:nvSpPr>
          <p:cNvPr id="5" name="フローチャート: 磁気ディスク 4">
            <a:extLst>
              <a:ext uri="{FF2B5EF4-FFF2-40B4-BE49-F238E27FC236}">
                <a16:creationId xmlns:a16="http://schemas.microsoft.com/office/drawing/2014/main" id="{61A8C123-F7B0-A736-9E4B-F3A7E28F5A5B}"/>
              </a:ext>
            </a:extLst>
          </p:cNvPr>
          <p:cNvSpPr/>
          <p:nvPr/>
        </p:nvSpPr>
        <p:spPr>
          <a:xfrm>
            <a:off x="2945758" y="4514127"/>
            <a:ext cx="1145894" cy="544010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データ</a:t>
            </a:r>
            <a:r>
              <a:rPr kumimoji="1" lang="en-US" altLang="ja-JP" b="1" dirty="0">
                <a:solidFill>
                  <a:schemeClr val="tx1"/>
                </a:solidFill>
              </a:rPr>
              <a:t>1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6" name="フローチャート: 磁気ディスク 5">
            <a:extLst>
              <a:ext uri="{FF2B5EF4-FFF2-40B4-BE49-F238E27FC236}">
                <a16:creationId xmlns:a16="http://schemas.microsoft.com/office/drawing/2014/main" id="{49ABDBDA-EF39-DFB5-F550-EB4352E8ADCC}"/>
              </a:ext>
            </a:extLst>
          </p:cNvPr>
          <p:cNvSpPr/>
          <p:nvPr/>
        </p:nvSpPr>
        <p:spPr>
          <a:xfrm>
            <a:off x="4568143" y="4514127"/>
            <a:ext cx="1145894" cy="544010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データ</a:t>
            </a:r>
            <a:r>
              <a:rPr kumimoji="1" lang="en-US" altLang="ja-JP" b="1" dirty="0">
                <a:solidFill>
                  <a:schemeClr val="tx1"/>
                </a:solidFill>
              </a:rPr>
              <a:t>2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7" name="フローチャート: 磁気ディスク 6">
            <a:extLst>
              <a:ext uri="{FF2B5EF4-FFF2-40B4-BE49-F238E27FC236}">
                <a16:creationId xmlns:a16="http://schemas.microsoft.com/office/drawing/2014/main" id="{3629C18C-4C00-03AC-B48C-1BA9E1199FF1}"/>
              </a:ext>
            </a:extLst>
          </p:cNvPr>
          <p:cNvSpPr/>
          <p:nvPr/>
        </p:nvSpPr>
        <p:spPr>
          <a:xfrm>
            <a:off x="6190528" y="4514127"/>
            <a:ext cx="1145894" cy="544010"/>
          </a:xfrm>
          <a:prstGeom prst="flowChartMagneticDisk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solidFill>
                  <a:schemeClr val="tx1"/>
                </a:solidFill>
              </a:rPr>
              <a:t>データ</a:t>
            </a:r>
            <a:r>
              <a:rPr kumimoji="1" lang="en-US" altLang="ja-JP" b="1" dirty="0">
                <a:solidFill>
                  <a:schemeClr val="tx1"/>
                </a:solidFill>
              </a:rPr>
              <a:t>3</a:t>
            </a:r>
            <a:endParaRPr kumimoji="1" lang="ja-JP" altLang="en-US" b="1" dirty="0">
              <a:solidFill>
                <a:schemeClr val="tx1"/>
              </a:solidFill>
            </a:endParaRPr>
          </a:p>
        </p:txBody>
      </p:sp>
      <p:sp>
        <p:nvSpPr>
          <p:cNvPr id="8" name="フローチャート: 磁気ディスク 7">
            <a:extLst>
              <a:ext uri="{FF2B5EF4-FFF2-40B4-BE49-F238E27FC236}">
                <a16:creationId xmlns:a16="http://schemas.microsoft.com/office/drawing/2014/main" id="{EBED69BF-E739-9975-1A52-3DE1A84063A6}"/>
              </a:ext>
            </a:extLst>
          </p:cNvPr>
          <p:cNvSpPr/>
          <p:nvPr/>
        </p:nvSpPr>
        <p:spPr>
          <a:xfrm>
            <a:off x="7812913" y="4514127"/>
            <a:ext cx="1145894" cy="544010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ja-JP" altLang="en-US" sz="1600" b="1" dirty="0">
                <a:solidFill>
                  <a:schemeClr val="tx1"/>
                </a:solidFill>
              </a:rPr>
              <a:t>パリティ</a:t>
            </a:r>
            <a:r>
              <a:rPr lang="en-US" altLang="ja-JP" sz="1600" b="1" dirty="0">
                <a:solidFill>
                  <a:schemeClr val="tx1"/>
                </a:solidFill>
              </a:rPr>
              <a:t>1</a:t>
            </a:r>
            <a:endParaRPr kumimoji="1" lang="ja-JP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435116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B7D543-016B-322D-6B2B-139307691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1407077"/>
            <a:ext cx="9764488" cy="304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812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AE94BF3-9C4B-D9A4-A801-3965C1DB8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737812"/>
            <a:ext cx="10174120" cy="538237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8677523-D48E-1711-68BF-0FB6CDC37E58}"/>
              </a:ext>
            </a:extLst>
          </p:cNvPr>
          <p:cNvSpPr/>
          <p:nvPr/>
        </p:nvSpPr>
        <p:spPr>
          <a:xfrm>
            <a:off x="1446835" y="3221377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75638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B7D543-016B-322D-6B2B-139307691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1407077"/>
            <a:ext cx="9764488" cy="304842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6A3C40B-5E55-F1D2-A038-9B82853424B9}"/>
              </a:ext>
            </a:extLst>
          </p:cNvPr>
          <p:cNvSpPr/>
          <p:nvPr/>
        </p:nvSpPr>
        <p:spPr>
          <a:xfrm>
            <a:off x="1682552" y="350121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009338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AEE39ED-3A23-41EA-4D6D-27E263CD9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4" y="1631708"/>
            <a:ext cx="9859751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8676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AEE39ED-3A23-41EA-4D6D-27E263CD9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4" y="1631708"/>
            <a:ext cx="9859751" cy="287695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72A292A-B853-C119-34B7-2B3FE60BB4E7}"/>
              </a:ext>
            </a:extLst>
          </p:cNvPr>
          <p:cNvSpPr/>
          <p:nvPr/>
        </p:nvSpPr>
        <p:spPr>
          <a:xfrm>
            <a:off x="1647828" y="3139633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14521CE-D986-DF39-A364-3ED6A6EC8425}"/>
              </a:ext>
            </a:extLst>
          </p:cNvPr>
          <p:cNvSpPr txBox="1"/>
          <p:nvPr/>
        </p:nvSpPr>
        <p:spPr>
          <a:xfrm>
            <a:off x="8420139" y="2954967"/>
            <a:ext cx="212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</a:t>
            </a:r>
            <a:r>
              <a:rPr lang="ja-JP" altLang="en-US" b="1" dirty="0">
                <a:solidFill>
                  <a:srgbClr val="0070C0"/>
                </a:solidFill>
              </a:rPr>
              <a:t>プロトコル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2513AB-314A-78D6-FEA6-F63DB84C005D}"/>
              </a:ext>
            </a:extLst>
          </p:cNvPr>
          <p:cNvSpPr txBox="1"/>
          <p:nvPr/>
        </p:nvSpPr>
        <p:spPr>
          <a:xfrm>
            <a:off x="7866849" y="3697088"/>
            <a:ext cx="212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ポート番号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125637E-DF29-0615-DE83-3349AD289097}"/>
              </a:ext>
            </a:extLst>
          </p:cNvPr>
          <p:cNvSpPr txBox="1"/>
          <p:nvPr/>
        </p:nvSpPr>
        <p:spPr>
          <a:xfrm>
            <a:off x="7183942" y="4175780"/>
            <a:ext cx="364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メールアドレスのユーザー名</a:t>
            </a:r>
          </a:p>
        </p:txBody>
      </p:sp>
    </p:spTree>
    <p:extLst>
      <p:ext uri="{BB962C8B-B14F-4D97-AF65-F5344CB8AC3E}">
        <p14:creationId xmlns:p14="http://schemas.microsoft.com/office/powerpoint/2010/main" val="16243962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DF33FE4-BD87-C111-7548-3DD951520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32" y="766971"/>
            <a:ext cx="9259592" cy="4858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C148DFB-4F13-8631-029F-A6E7C34A4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96" y="1414181"/>
            <a:ext cx="9335803" cy="402963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F67F963-B769-2A4E-A74A-62FA1982F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203" y="5536416"/>
            <a:ext cx="8173591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379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DF33FE4-BD87-C111-7548-3DD951520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32" y="766971"/>
            <a:ext cx="9259592" cy="4858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C148DFB-4F13-8631-029F-A6E7C34A4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96" y="1414181"/>
            <a:ext cx="9335803" cy="402963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F67F963-B769-2A4E-A74A-62FA1982F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9203" y="5536416"/>
            <a:ext cx="8173591" cy="47631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20C67E5-2186-C5DE-D9D4-74BAB408AC87}"/>
              </a:ext>
            </a:extLst>
          </p:cNvPr>
          <p:cNvSpPr/>
          <p:nvPr/>
        </p:nvSpPr>
        <p:spPr>
          <a:xfrm>
            <a:off x="6648091" y="5593610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C440AF-8307-2DB5-886B-041FB69D7D25}"/>
              </a:ext>
            </a:extLst>
          </p:cNvPr>
          <p:cNvSpPr txBox="1"/>
          <p:nvPr/>
        </p:nvSpPr>
        <p:spPr>
          <a:xfrm>
            <a:off x="6648091" y="2098441"/>
            <a:ext cx="212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</a:t>
            </a:r>
            <a:r>
              <a:rPr lang="en-US" altLang="ja-JP" b="1" dirty="0">
                <a:solidFill>
                  <a:srgbClr val="0070C0"/>
                </a:solidFill>
              </a:rPr>
              <a:t>CAPTHA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30CA8C4-8B10-C9B4-4BEF-04D2F43A700E}"/>
              </a:ext>
            </a:extLst>
          </p:cNvPr>
          <p:cNvSpPr txBox="1"/>
          <p:nvPr/>
        </p:nvSpPr>
        <p:spPr>
          <a:xfrm>
            <a:off x="4612069" y="5008460"/>
            <a:ext cx="3386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パターンロック認証</a:t>
            </a:r>
          </a:p>
        </p:txBody>
      </p:sp>
    </p:spTree>
    <p:extLst>
      <p:ext uri="{BB962C8B-B14F-4D97-AF65-F5344CB8AC3E}">
        <p14:creationId xmlns:p14="http://schemas.microsoft.com/office/powerpoint/2010/main" val="220884176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980289-931E-5B6A-9A1A-B96B1210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1170906"/>
            <a:ext cx="9983593" cy="100026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F638D14-C411-F489-DD9A-2847A5EC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98" y="2262378"/>
            <a:ext cx="9659698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5794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6980289-931E-5B6A-9A1A-B96B1210A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03" y="1170906"/>
            <a:ext cx="9983593" cy="100026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F638D14-C411-F489-DD9A-2847A5ECA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098" y="2262378"/>
            <a:ext cx="9659698" cy="292458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3CCB663-726B-FDD3-EA19-0E8F965AE374}"/>
              </a:ext>
            </a:extLst>
          </p:cNvPr>
          <p:cNvSpPr/>
          <p:nvPr/>
        </p:nvSpPr>
        <p:spPr>
          <a:xfrm>
            <a:off x="1474398" y="4274096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191046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459CDD-6EC5-4ADA-1F84-75DBA4B32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607" y="1037950"/>
            <a:ext cx="8849960" cy="47631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6163E96-5C1D-962A-D657-15CD74B78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88" y="1771418"/>
            <a:ext cx="9488224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48949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459CDD-6EC5-4ADA-1F84-75DBA4B32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607" y="1037950"/>
            <a:ext cx="8849960" cy="47631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6163E96-5C1D-962A-D657-15CD74B78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888" y="1771418"/>
            <a:ext cx="9488224" cy="331516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2F5041B-4242-AA92-DF79-3EEF5BC85581}"/>
              </a:ext>
            </a:extLst>
          </p:cNvPr>
          <p:cNvSpPr/>
          <p:nvPr/>
        </p:nvSpPr>
        <p:spPr>
          <a:xfrm>
            <a:off x="1381798" y="4690785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E146543-3996-D78F-A8FF-9CCDDC0959BD}"/>
              </a:ext>
            </a:extLst>
          </p:cNvPr>
          <p:cNvSpPr txBox="1"/>
          <p:nvPr/>
        </p:nvSpPr>
        <p:spPr>
          <a:xfrm>
            <a:off x="7724537" y="2248912"/>
            <a:ext cx="212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</a:t>
            </a:r>
            <a:r>
              <a:rPr lang="ja-JP" altLang="en-US" b="1" dirty="0">
                <a:solidFill>
                  <a:srgbClr val="0070C0"/>
                </a:solidFill>
              </a:rPr>
              <a:t>ロールバック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58F0858-9D13-AB79-7B78-C719EFB51C54}"/>
              </a:ext>
            </a:extLst>
          </p:cNvPr>
          <p:cNvSpPr txBox="1"/>
          <p:nvPr/>
        </p:nvSpPr>
        <p:spPr>
          <a:xfrm>
            <a:off x="4860363" y="3244333"/>
            <a:ext cx="212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</a:t>
            </a:r>
            <a:r>
              <a:rPr lang="ja-JP" altLang="en-US" b="1" dirty="0">
                <a:solidFill>
                  <a:srgbClr val="0070C0"/>
                </a:solidFill>
              </a:rPr>
              <a:t>コミット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9CD3727-FF33-9718-8259-3296E7A7A9D7}"/>
              </a:ext>
            </a:extLst>
          </p:cNvPr>
          <p:cNvSpPr txBox="1"/>
          <p:nvPr/>
        </p:nvSpPr>
        <p:spPr>
          <a:xfrm>
            <a:off x="8363074" y="4239757"/>
            <a:ext cx="2124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</a:t>
            </a:r>
            <a:r>
              <a:rPr lang="ja-JP" altLang="en-US" b="1" dirty="0">
                <a:solidFill>
                  <a:srgbClr val="0070C0"/>
                </a:solidFill>
              </a:rPr>
              <a:t>排他制御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78609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C2BCB8-079D-69CE-BB53-8D6FE8751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03" y="900982"/>
            <a:ext cx="9802593" cy="9240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D2FDE40-6A5A-8824-993F-453D7608B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602" y="2054122"/>
            <a:ext cx="2715004" cy="135273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2EB08F8-DDE6-C477-AAE8-24DBC371F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199" y="3450266"/>
            <a:ext cx="3896269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628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1F50FB-1CC3-F78B-3812-4C28ECC4F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7" y="745614"/>
            <a:ext cx="9964541" cy="9812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31A99E9-78B8-E6E9-5835-2B6EBE622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551" y="1703676"/>
            <a:ext cx="4278889" cy="372485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D87171-2179-1E26-C9FD-44DD9885D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622" y="5451676"/>
            <a:ext cx="8230749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83096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C2BCB8-079D-69CE-BB53-8D6FE8751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703" y="900982"/>
            <a:ext cx="9802593" cy="92405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D2FDE40-6A5A-8824-993F-453D7608B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9602" y="2054122"/>
            <a:ext cx="2715004" cy="135273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22EB08F8-DDE6-C477-AAE8-24DBC371F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199" y="3450266"/>
            <a:ext cx="3896269" cy="278168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25F090D8-BCC4-D98C-0FA9-948B66C379FA}"/>
              </a:ext>
            </a:extLst>
          </p:cNvPr>
          <p:cNvSpPr/>
          <p:nvPr/>
        </p:nvSpPr>
        <p:spPr>
          <a:xfrm>
            <a:off x="4076127" y="568620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114428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80C7F0-DFCF-8DF7-F08C-AFE2ECD0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1997757"/>
            <a:ext cx="10021699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3715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80C7F0-DFCF-8DF7-F08C-AFE2ECD0F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1997757"/>
            <a:ext cx="10021699" cy="202910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3FB7791-E737-F852-F78C-4A9C4E4D82F3}"/>
              </a:ext>
            </a:extLst>
          </p:cNvPr>
          <p:cNvSpPr/>
          <p:nvPr/>
        </p:nvSpPr>
        <p:spPr>
          <a:xfrm>
            <a:off x="6240594" y="349859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13229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00D87AD-536E-1FBE-7427-EB961F06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35" y="1453521"/>
            <a:ext cx="9888330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4289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00D87AD-536E-1FBE-7427-EB961F06F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35" y="1453521"/>
            <a:ext cx="9888330" cy="353426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A4E0148-C5BF-BAD4-083F-77EEBE1D8500}"/>
              </a:ext>
            </a:extLst>
          </p:cNvPr>
          <p:cNvSpPr/>
          <p:nvPr/>
        </p:nvSpPr>
        <p:spPr>
          <a:xfrm>
            <a:off x="1691743" y="4054177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834156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6820FC3-A510-7023-AF70-A9A1BAE6A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890233"/>
            <a:ext cx="10107436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8280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6820FC3-A510-7023-AF70-A9A1BAE6A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890233"/>
            <a:ext cx="10107436" cy="507753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095AA19-78EA-43BF-4643-8128875456D6}"/>
              </a:ext>
            </a:extLst>
          </p:cNvPr>
          <p:cNvSpPr/>
          <p:nvPr/>
        </p:nvSpPr>
        <p:spPr>
          <a:xfrm>
            <a:off x="1506548" y="5385265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374637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C345BC-8137-8C93-4558-95465930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1652859"/>
            <a:ext cx="9945488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1620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C345BC-8137-8C93-4558-954659305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1652859"/>
            <a:ext cx="9945488" cy="301984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1D28623-BD95-3A7C-97FF-935DD1E7FD7F}"/>
              </a:ext>
            </a:extLst>
          </p:cNvPr>
          <p:cNvSpPr/>
          <p:nvPr/>
        </p:nvSpPr>
        <p:spPr>
          <a:xfrm>
            <a:off x="6263744" y="414677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60716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3E5906-9302-DB74-009A-72A3F735D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8" y="1335205"/>
            <a:ext cx="10059804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641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A1F50FB-1CC3-F78B-3812-4C28ECC4F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7" y="745614"/>
            <a:ext cx="9964541" cy="98121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31A99E9-78B8-E6E9-5835-2B6EBE622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6551" y="1703676"/>
            <a:ext cx="4278889" cy="372485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CD87171-2179-1E26-C9FD-44DD9885D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622" y="5451676"/>
            <a:ext cx="8230749" cy="46679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39657FB-BE2B-51EE-0A71-8F3DB67CF0E6}"/>
              </a:ext>
            </a:extLst>
          </p:cNvPr>
          <p:cNvSpPr/>
          <p:nvPr/>
        </p:nvSpPr>
        <p:spPr>
          <a:xfrm>
            <a:off x="6620719" y="5491645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C50E8C5-EAE0-C994-94C3-1CF73096CC3B}"/>
              </a:ext>
            </a:extLst>
          </p:cNvPr>
          <p:cNvSpPr txBox="1"/>
          <p:nvPr/>
        </p:nvSpPr>
        <p:spPr>
          <a:xfrm>
            <a:off x="1980622" y="6112386"/>
            <a:ext cx="67229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</a:rPr>
              <a:t>8,000-6,000+150-50+60-10-350-800=1,000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07909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63E5906-9302-DB74-009A-72A3F735D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8" y="1335205"/>
            <a:ext cx="10059804" cy="404869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F6C9C7A-36A7-9129-43CE-3450F36267F0}"/>
              </a:ext>
            </a:extLst>
          </p:cNvPr>
          <p:cNvSpPr/>
          <p:nvPr/>
        </p:nvSpPr>
        <p:spPr>
          <a:xfrm>
            <a:off x="1668595" y="4864405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308826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013453-44F0-1F4D-9D42-249C96ADE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373" y="444480"/>
            <a:ext cx="8813253" cy="213196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EB25874-D0FE-D155-FD7B-7580B8F9C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492" y="2238022"/>
            <a:ext cx="4885797" cy="190828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5977DED-9E11-E932-67D7-0A86E5400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435" y="4146305"/>
            <a:ext cx="2500099" cy="228404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230F64F-9117-6D29-EBBA-1D070F543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822" y="4203107"/>
            <a:ext cx="3404533" cy="226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98659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8013453-44F0-1F4D-9D42-249C96ADE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373" y="444480"/>
            <a:ext cx="8813253" cy="2131968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EB25874-D0FE-D155-FD7B-7580B8F9C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492" y="2238022"/>
            <a:ext cx="4885797" cy="190828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5977DED-9E11-E932-67D7-0A86E5400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8435" y="4146305"/>
            <a:ext cx="2500099" cy="228404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230F64F-9117-6D29-EBBA-1D070F543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822" y="4203107"/>
            <a:ext cx="3404533" cy="226560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323C367-E00F-F8AE-A392-3F7FEE3D5F2A}"/>
              </a:ext>
            </a:extLst>
          </p:cNvPr>
          <p:cNvSpPr/>
          <p:nvPr/>
        </p:nvSpPr>
        <p:spPr>
          <a:xfrm>
            <a:off x="6390318" y="5299901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84829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D31C2A-37D9-B3B9-9EBE-6379102DB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71" y="975970"/>
            <a:ext cx="10078857" cy="490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96516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D31C2A-37D9-B3B9-9EBE-6379102DB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571" y="975970"/>
            <a:ext cx="10078857" cy="490606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68B294D-A7FD-CF9F-3625-1AC871BE31FF}"/>
              </a:ext>
            </a:extLst>
          </p:cNvPr>
          <p:cNvSpPr/>
          <p:nvPr/>
        </p:nvSpPr>
        <p:spPr>
          <a:xfrm>
            <a:off x="1563676" y="3011843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3F596FA3-9FD9-B4F8-B6F5-B25FE0EB8A93}"/>
              </a:ext>
            </a:extLst>
          </p:cNvPr>
          <p:cNvSpPr txBox="1"/>
          <p:nvPr/>
        </p:nvSpPr>
        <p:spPr>
          <a:xfrm>
            <a:off x="4219336" y="2538277"/>
            <a:ext cx="276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シングルサインオン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997DF1D-E002-3DD2-28AA-70291DB0056A}"/>
              </a:ext>
            </a:extLst>
          </p:cNvPr>
          <p:cNvSpPr txBox="1"/>
          <p:nvPr/>
        </p:nvSpPr>
        <p:spPr>
          <a:xfrm>
            <a:off x="7396223" y="4727822"/>
            <a:ext cx="3451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プライバシーマーク制度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C221B915-AB82-7B45-6A4C-E871F19DA810}"/>
              </a:ext>
            </a:extLst>
          </p:cNvPr>
          <p:cNvSpPr txBox="1"/>
          <p:nvPr/>
        </p:nvSpPr>
        <p:spPr>
          <a:xfrm>
            <a:off x="2276718" y="5882030"/>
            <a:ext cx="2760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リスクベース認証</a:t>
            </a:r>
          </a:p>
        </p:txBody>
      </p:sp>
    </p:spTree>
    <p:extLst>
      <p:ext uri="{BB962C8B-B14F-4D97-AF65-F5344CB8AC3E}">
        <p14:creationId xmlns:p14="http://schemas.microsoft.com/office/powerpoint/2010/main" val="50081551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FF8191-4BE4-E516-A7CF-0DC76F34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22" y="1576079"/>
            <a:ext cx="9957313" cy="235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2778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FF8191-4BE4-E516-A7CF-0DC76F34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22" y="1576079"/>
            <a:ext cx="9957313" cy="235931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D227FAF-565B-290C-8C64-BB94C19894C1}"/>
              </a:ext>
            </a:extLst>
          </p:cNvPr>
          <p:cNvSpPr/>
          <p:nvPr/>
        </p:nvSpPr>
        <p:spPr>
          <a:xfrm>
            <a:off x="8497966" y="3258493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2F1FC14-23FE-B79F-4D6C-9372C13C0C11}"/>
              </a:ext>
            </a:extLst>
          </p:cNvPr>
          <p:cNvSpPr txBox="1"/>
          <p:nvPr/>
        </p:nvSpPr>
        <p:spPr>
          <a:xfrm>
            <a:off x="1617425" y="4177666"/>
            <a:ext cx="86724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</a:rPr>
              <a:t>1</a:t>
            </a:r>
            <a:r>
              <a:rPr lang="ja-JP" altLang="en-US" sz="2000" b="1" dirty="0">
                <a:solidFill>
                  <a:srgbClr val="0070C0"/>
                </a:solidFill>
              </a:rPr>
              <a:t>回も</a:t>
            </a:r>
            <a:r>
              <a:rPr lang="en-US" altLang="ja-JP" sz="2000" b="1" dirty="0">
                <a:solidFill>
                  <a:srgbClr val="0070C0"/>
                </a:solidFill>
              </a:rPr>
              <a:t>1</a:t>
            </a:r>
            <a:r>
              <a:rPr lang="ja-JP" altLang="en-US" sz="2000" b="1" dirty="0">
                <a:solidFill>
                  <a:srgbClr val="0070C0"/>
                </a:solidFill>
              </a:rPr>
              <a:t>の目が出ない確率：</a:t>
            </a:r>
            <a:r>
              <a:rPr lang="en-US" altLang="ja-JP" sz="2000" b="1" dirty="0">
                <a:solidFill>
                  <a:srgbClr val="0070C0"/>
                </a:solidFill>
              </a:rPr>
              <a:t>5/6</a:t>
            </a:r>
          </a:p>
          <a:p>
            <a:r>
              <a:rPr lang="ja-JP" altLang="en-US" sz="2000" b="1" dirty="0">
                <a:solidFill>
                  <a:srgbClr val="0070C0"/>
                </a:solidFill>
              </a:rPr>
              <a:t>サイコロを</a:t>
            </a:r>
            <a:r>
              <a:rPr lang="en-US" altLang="ja-JP" sz="2000" b="1" dirty="0">
                <a:solidFill>
                  <a:srgbClr val="0070C0"/>
                </a:solidFill>
              </a:rPr>
              <a:t>3</a:t>
            </a:r>
            <a:r>
              <a:rPr lang="ja-JP" altLang="en-US" sz="2000" b="1" dirty="0">
                <a:solidFill>
                  <a:srgbClr val="0070C0"/>
                </a:solidFill>
              </a:rPr>
              <a:t>回投げた時の確率：</a:t>
            </a:r>
            <a:r>
              <a:rPr lang="en-US" altLang="ja-JP" sz="2000" b="1" dirty="0">
                <a:solidFill>
                  <a:srgbClr val="0070C0"/>
                </a:solidFill>
              </a:rPr>
              <a:t>5/6×5/6×5/6=</a:t>
            </a:r>
            <a:r>
              <a:rPr lang="en-US" altLang="ja-JP" sz="2000" b="1" dirty="0">
                <a:solidFill>
                  <a:srgbClr val="FF0000"/>
                </a:solidFill>
              </a:rPr>
              <a:t>125/216</a:t>
            </a:r>
            <a:endParaRPr kumimoji="1"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567938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818547B-B807-687A-C3D5-30E16BA22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647429"/>
            <a:ext cx="9974067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8663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818547B-B807-687A-C3D5-30E16BA22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647429"/>
            <a:ext cx="9974067" cy="307700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365DA5B-04D4-3864-55BF-E6910B170EDA}"/>
              </a:ext>
            </a:extLst>
          </p:cNvPr>
          <p:cNvSpPr/>
          <p:nvPr/>
        </p:nvSpPr>
        <p:spPr>
          <a:xfrm>
            <a:off x="6275626" y="419604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057663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38E97BD-6947-C9EC-9DC2-865896515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335" y="612442"/>
            <a:ext cx="7012414" cy="138349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384F4CE-9A4D-E9B3-BEB3-F23160B76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509" y="2110313"/>
            <a:ext cx="5986149" cy="343396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84F25B0-C142-2274-2344-3880A225F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902" y="4359016"/>
            <a:ext cx="5292554" cy="176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926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72CE445-5E44-92C4-C8AF-CDE132FAC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952154"/>
            <a:ext cx="10288436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5364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38E97BD-6947-C9EC-9DC2-865896515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335" y="612442"/>
            <a:ext cx="7012414" cy="1383494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384F4CE-9A4D-E9B3-BEB3-F23160B765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509" y="2110313"/>
            <a:ext cx="5986149" cy="3433963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484F25B0-C142-2274-2344-3880A225F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902" y="4359016"/>
            <a:ext cx="5292554" cy="176987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2CCF7857-6518-A49A-F237-0D98FC81817D}"/>
              </a:ext>
            </a:extLst>
          </p:cNvPr>
          <p:cNvSpPr/>
          <p:nvPr/>
        </p:nvSpPr>
        <p:spPr>
          <a:xfrm>
            <a:off x="5653550" y="5776552"/>
            <a:ext cx="330561" cy="3176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32851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オブジェクト 1">
            <a:extLst>
              <a:ext uri="{FF2B5EF4-FFF2-40B4-BE49-F238E27FC236}">
                <a16:creationId xmlns:a16="http://schemas.microsoft.com/office/drawing/2014/main" id="{F0A46DC8-FB2F-D81B-0F64-66EB04E7D0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593180"/>
              </p:ext>
            </p:extLst>
          </p:nvPr>
        </p:nvGraphicFramePr>
        <p:xfrm>
          <a:off x="992208" y="1335408"/>
          <a:ext cx="9668076" cy="1260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5993473" imgH="781315" progId="Excel.Sheet.12">
                  <p:embed/>
                </p:oleObj>
              </mc:Choice>
              <mc:Fallback>
                <p:oleObj name="Worksheet" r:id="rId3" imgW="5993473" imgH="781315" progId="Excel.Sheet.12">
                  <p:embed/>
                  <p:pic>
                    <p:nvPicPr>
                      <p:cNvPr id="2" name="オブジェクト 1">
                        <a:extLst>
                          <a:ext uri="{FF2B5EF4-FFF2-40B4-BE49-F238E27FC236}">
                            <a16:creationId xmlns:a16="http://schemas.microsoft.com/office/drawing/2014/main" id="{F0A46DC8-FB2F-D81B-0F64-66EB04E7D0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92208" y="1335408"/>
                        <a:ext cx="9668076" cy="1260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41EF14E-46BA-4F31-C2CD-C31548E23874}"/>
              </a:ext>
            </a:extLst>
          </p:cNvPr>
          <p:cNvSpPr txBox="1"/>
          <p:nvPr/>
        </p:nvSpPr>
        <p:spPr>
          <a:xfrm>
            <a:off x="992208" y="2869727"/>
            <a:ext cx="99690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rgbClr val="0070C0"/>
                </a:solidFill>
              </a:rPr>
              <a:t>(2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進数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) 100</a:t>
            </a:r>
            <a:r>
              <a:rPr lang="ja-JP" altLang="en-US" sz="2000" b="1" dirty="0">
                <a:solidFill>
                  <a:srgbClr val="0070C0"/>
                </a:solidFill>
              </a:rPr>
              <a:t> 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⇒ 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(10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進数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)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0070C0"/>
                </a:solidFill>
              </a:rPr>
              <a:t>2</a:t>
            </a:r>
            <a:r>
              <a:rPr lang="en-US" altLang="ja-JP" sz="2000" b="1" baseline="30000" dirty="0">
                <a:solidFill>
                  <a:srgbClr val="0070C0"/>
                </a:solidFill>
              </a:rPr>
              <a:t>2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×1+</a:t>
            </a:r>
            <a:r>
              <a:rPr lang="en-US" altLang="ja-JP" sz="2000" b="1" dirty="0">
                <a:solidFill>
                  <a:srgbClr val="0070C0"/>
                </a:solidFill>
              </a:rPr>
              <a:t>2</a:t>
            </a:r>
            <a:r>
              <a:rPr lang="en-US" altLang="ja-JP" sz="2000" b="1" baseline="30000" dirty="0">
                <a:solidFill>
                  <a:srgbClr val="0070C0"/>
                </a:solidFill>
              </a:rPr>
              <a:t>1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×0+</a:t>
            </a:r>
            <a:r>
              <a:rPr lang="en-US" altLang="ja-JP" sz="2000" b="1" dirty="0">
                <a:solidFill>
                  <a:srgbClr val="0070C0"/>
                </a:solidFill>
              </a:rPr>
              <a:t>2</a:t>
            </a:r>
            <a:r>
              <a:rPr lang="en-US" altLang="ja-JP" sz="2000" b="1" baseline="30000" dirty="0">
                <a:solidFill>
                  <a:srgbClr val="0070C0"/>
                </a:solidFill>
              </a:rPr>
              <a:t>0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×0=4</a:t>
            </a:r>
          </a:p>
          <a:p>
            <a:endParaRPr lang="en-US" altLang="ja-JP" sz="2000" b="1" dirty="0">
              <a:solidFill>
                <a:srgbClr val="0070C0"/>
              </a:solidFill>
            </a:endParaRPr>
          </a:p>
          <a:p>
            <a:r>
              <a:rPr kumimoji="1" lang="en-US" altLang="ja-JP" sz="2000" b="1" dirty="0">
                <a:solidFill>
                  <a:srgbClr val="0070C0"/>
                </a:solidFill>
              </a:rPr>
              <a:t>【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引数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”100”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の場合、</a:t>
            </a:r>
            <a:r>
              <a:rPr lang="en-US" altLang="ja-JP" sz="2000" b="1" dirty="0" err="1">
                <a:solidFill>
                  <a:srgbClr val="0070C0"/>
                </a:solidFill>
              </a:rPr>
              <a:t>i</a:t>
            </a:r>
            <a:r>
              <a:rPr lang="en-US" altLang="ja-JP" sz="2000" b="1" dirty="0">
                <a:solidFill>
                  <a:srgbClr val="0070C0"/>
                </a:solidFill>
              </a:rPr>
              <a:t> = 3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】</a:t>
            </a:r>
          </a:p>
          <a:p>
            <a:r>
              <a:rPr lang="ja-JP" altLang="en-US" sz="2000" b="1" dirty="0">
                <a:solidFill>
                  <a:srgbClr val="0070C0"/>
                </a:solidFill>
              </a:rPr>
              <a:t>ア．</a:t>
            </a:r>
            <a:r>
              <a:rPr lang="en-US" altLang="ja-JP" sz="2000" b="1" dirty="0">
                <a:solidFill>
                  <a:srgbClr val="0070C0"/>
                </a:solidFill>
              </a:rPr>
              <a:t>(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2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の</a:t>
            </a:r>
            <a:r>
              <a:rPr kumimoji="1" lang="en-US" altLang="ja-JP" sz="2000" b="1" dirty="0" err="1">
                <a:solidFill>
                  <a:srgbClr val="0070C0"/>
                </a:solidFill>
              </a:rPr>
              <a:t>i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乗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)-1=2</a:t>
            </a:r>
            <a:r>
              <a:rPr kumimoji="1" lang="en-US" altLang="ja-JP" sz="2000" b="1" baseline="30000" dirty="0">
                <a:solidFill>
                  <a:srgbClr val="0070C0"/>
                </a:solidFill>
              </a:rPr>
              <a:t>3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-1=7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、</a:t>
            </a:r>
            <a:r>
              <a:rPr kumimoji="1" lang="en-US" altLang="ja-JP" sz="2000" b="1" dirty="0" err="1">
                <a:solidFill>
                  <a:srgbClr val="0070C0"/>
                </a:solidFill>
              </a:rPr>
              <a:t>IntegerNum×digitNum×exponent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=</a:t>
            </a:r>
            <a:r>
              <a:rPr lang="en-US" altLang="ja-JP" sz="2000" b="1" dirty="0">
                <a:solidFill>
                  <a:srgbClr val="0070C0"/>
                </a:solidFill>
              </a:rPr>
              <a:t>0×1×7=0 </a:t>
            </a:r>
            <a:r>
              <a:rPr lang="en-US" altLang="ja-JP" sz="2000" b="1" dirty="0">
                <a:solidFill>
                  <a:srgbClr val="FF0000"/>
                </a:solidFill>
              </a:rPr>
              <a:t>×</a:t>
            </a:r>
            <a:endParaRPr kumimoji="1" lang="en-US" altLang="ja-JP" sz="2000" b="1" dirty="0">
              <a:solidFill>
                <a:srgbClr val="FF0000"/>
              </a:solidFill>
            </a:endParaRPr>
          </a:p>
          <a:p>
            <a:r>
              <a:rPr lang="ja-JP" altLang="en-US" sz="2000" b="1" dirty="0">
                <a:solidFill>
                  <a:srgbClr val="0070C0"/>
                </a:solidFill>
              </a:rPr>
              <a:t>イ．</a:t>
            </a:r>
            <a:r>
              <a:rPr lang="en-US" altLang="ja-JP" sz="2000" b="1" dirty="0">
                <a:solidFill>
                  <a:srgbClr val="0070C0"/>
                </a:solidFill>
              </a:rPr>
              <a:t>(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2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の</a:t>
            </a:r>
            <a:r>
              <a:rPr kumimoji="1" lang="en-US" altLang="ja-JP" sz="2000" b="1" dirty="0" err="1">
                <a:solidFill>
                  <a:srgbClr val="0070C0"/>
                </a:solidFill>
              </a:rPr>
              <a:t>i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乗</a:t>
            </a:r>
            <a:r>
              <a:rPr lang="en-US" altLang="ja-JP" sz="2000" b="1" dirty="0">
                <a:solidFill>
                  <a:srgbClr val="0070C0"/>
                </a:solidFill>
              </a:rPr>
              <a:t>)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-1=2</a:t>
            </a:r>
            <a:r>
              <a:rPr kumimoji="1" lang="en-US" altLang="ja-JP" sz="2000" b="1" baseline="30000" dirty="0">
                <a:solidFill>
                  <a:srgbClr val="0070C0"/>
                </a:solidFill>
              </a:rPr>
              <a:t>3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-1=7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、</a:t>
            </a:r>
            <a:r>
              <a:rPr kumimoji="1" lang="en-US" altLang="ja-JP" sz="2000" b="1" dirty="0" err="1">
                <a:solidFill>
                  <a:srgbClr val="0070C0"/>
                </a:solidFill>
              </a:rPr>
              <a:t>IntegerNum+digitNum×exponent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=</a:t>
            </a:r>
            <a:r>
              <a:rPr lang="en-US" altLang="ja-JP" sz="2000" b="1" dirty="0">
                <a:solidFill>
                  <a:srgbClr val="0070C0"/>
                </a:solidFill>
              </a:rPr>
              <a:t>0+1×7=7 </a:t>
            </a:r>
            <a:r>
              <a:rPr lang="en-US" altLang="ja-JP" sz="2000" b="1" dirty="0">
                <a:solidFill>
                  <a:srgbClr val="FF0000"/>
                </a:solidFill>
              </a:rPr>
              <a:t>×</a:t>
            </a:r>
            <a:endParaRPr lang="en-US" altLang="ja-JP" sz="2000" b="1" dirty="0">
              <a:solidFill>
                <a:srgbClr val="0070C0"/>
              </a:solidFill>
            </a:endParaRPr>
          </a:p>
          <a:p>
            <a:r>
              <a:rPr lang="ja-JP" altLang="en-US" sz="2000" b="1" dirty="0">
                <a:solidFill>
                  <a:srgbClr val="0070C0"/>
                </a:solidFill>
              </a:rPr>
              <a:t>ウ．</a:t>
            </a:r>
            <a:r>
              <a:rPr lang="en-US" altLang="ja-JP" sz="2000" b="1" dirty="0">
                <a:solidFill>
                  <a:srgbClr val="0070C0"/>
                </a:solidFill>
              </a:rPr>
              <a:t>2</a:t>
            </a:r>
            <a:r>
              <a:rPr lang="ja-JP" altLang="en-US" sz="2000" b="1" dirty="0">
                <a:solidFill>
                  <a:srgbClr val="0070C0"/>
                </a:solidFill>
              </a:rPr>
              <a:t>の</a:t>
            </a:r>
            <a:r>
              <a:rPr lang="en-US" altLang="ja-JP" sz="2000" b="1" dirty="0">
                <a:solidFill>
                  <a:srgbClr val="0070C0"/>
                </a:solidFill>
              </a:rPr>
              <a:t>(i-1)</a:t>
            </a:r>
            <a:r>
              <a:rPr lang="ja-JP" altLang="en-US" sz="2000" b="1" dirty="0">
                <a:solidFill>
                  <a:srgbClr val="0070C0"/>
                </a:solidFill>
              </a:rPr>
              <a:t>乗</a:t>
            </a:r>
            <a:r>
              <a:rPr lang="en-US" altLang="ja-JP" sz="2000" b="1" dirty="0">
                <a:solidFill>
                  <a:srgbClr val="0070C0"/>
                </a:solidFill>
              </a:rPr>
              <a:t>=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2</a:t>
            </a:r>
            <a:r>
              <a:rPr kumimoji="1" lang="en-US" altLang="ja-JP" sz="2000" b="1" baseline="30000" dirty="0">
                <a:solidFill>
                  <a:srgbClr val="0070C0"/>
                </a:solidFill>
              </a:rPr>
              <a:t>3-1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=4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、</a:t>
            </a:r>
            <a:r>
              <a:rPr kumimoji="1" lang="en-US" altLang="ja-JP" sz="2000" b="1" dirty="0" err="1">
                <a:solidFill>
                  <a:srgbClr val="0070C0"/>
                </a:solidFill>
              </a:rPr>
              <a:t>IntegerNum×digitNum×exponent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=</a:t>
            </a:r>
            <a:r>
              <a:rPr lang="en-US" altLang="ja-JP" sz="2000" b="1" dirty="0">
                <a:solidFill>
                  <a:srgbClr val="0070C0"/>
                </a:solidFill>
              </a:rPr>
              <a:t>0×1×4=0</a:t>
            </a:r>
            <a:r>
              <a:rPr lang="ja-JP" altLang="en-US" sz="2000" b="1" dirty="0">
                <a:solidFill>
                  <a:srgbClr val="0070C0"/>
                </a:solidFill>
              </a:rPr>
              <a:t> </a:t>
            </a:r>
            <a:r>
              <a:rPr lang="en-US" altLang="ja-JP" sz="2000" b="1" dirty="0">
                <a:solidFill>
                  <a:srgbClr val="FF0000"/>
                </a:solidFill>
              </a:rPr>
              <a:t>×</a:t>
            </a:r>
          </a:p>
          <a:p>
            <a:r>
              <a:rPr lang="ja-JP" altLang="en-US" sz="2000" b="1" dirty="0">
                <a:solidFill>
                  <a:srgbClr val="0070C0"/>
                </a:solidFill>
              </a:rPr>
              <a:t>エ．</a:t>
            </a:r>
            <a:r>
              <a:rPr lang="en-US" altLang="ja-JP" sz="2000" b="1" dirty="0">
                <a:solidFill>
                  <a:srgbClr val="0070C0"/>
                </a:solidFill>
              </a:rPr>
              <a:t>2</a:t>
            </a:r>
            <a:r>
              <a:rPr lang="ja-JP" altLang="en-US" sz="2000" b="1" dirty="0">
                <a:solidFill>
                  <a:srgbClr val="0070C0"/>
                </a:solidFill>
              </a:rPr>
              <a:t>の</a:t>
            </a:r>
            <a:r>
              <a:rPr lang="en-US" altLang="ja-JP" sz="2000" b="1" dirty="0">
                <a:solidFill>
                  <a:srgbClr val="0070C0"/>
                </a:solidFill>
              </a:rPr>
              <a:t>(i-1)</a:t>
            </a:r>
            <a:r>
              <a:rPr lang="ja-JP" altLang="en-US" sz="2000" b="1" dirty="0">
                <a:solidFill>
                  <a:srgbClr val="0070C0"/>
                </a:solidFill>
              </a:rPr>
              <a:t>乗</a:t>
            </a:r>
            <a:r>
              <a:rPr lang="en-US" altLang="ja-JP" sz="2000" b="1" dirty="0">
                <a:solidFill>
                  <a:srgbClr val="0070C0"/>
                </a:solidFill>
              </a:rPr>
              <a:t>=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 2</a:t>
            </a:r>
            <a:r>
              <a:rPr kumimoji="1" lang="en-US" altLang="ja-JP" sz="2000" b="1" baseline="30000" dirty="0">
                <a:solidFill>
                  <a:srgbClr val="0070C0"/>
                </a:solidFill>
              </a:rPr>
              <a:t>3-1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=4 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、</a:t>
            </a:r>
            <a:r>
              <a:rPr kumimoji="1" lang="en-US" altLang="ja-JP" sz="2000" b="1" dirty="0" err="1">
                <a:solidFill>
                  <a:srgbClr val="0070C0"/>
                </a:solidFill>
              </a:rPr>
              <a:t>IntegerNum+digitNum×exponent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=</a:t>
            </a:r>
            <a:r>
              <a:rPr lang="en-US" altLang="ja-JP" sz="2000" b="1" dirty="0">
                <a:solidFill>
                  <a:srgbClr val="0070C0"/>
                </a:solidFill>
              </a:rPr>
              <a:t>0+1×4=</a:t>
            </a:r>
            <a:r>
              <a:rPr lang="en-US" altLang="ja-JP" sz="2000" b="1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921595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AF2DC5D-0AB9-FCDE-1576-B3962304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98" y="1522920"/>
            <a:ext cx="9878804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5564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AF2DC5D-0AB9-FCDE-1576-B39623041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98" y="1522920"/>
            <a:ext cx="9878804" cy="337232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8F8CF9F-46D9-C137-349B-1119E9A857B3}"/>
              </a:ext>
            </a:extLst>
          </p:cNvPr>
          <p:cNvSpPr txBox="1"/>
          <p:nvPr/>
        </p:nvSpPr>
        <p:spPr>
          <a:xfrm>
            <a:off x="8513545" y="2665598"/>
            <a:ext cx="17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</a:t>
            </a:r>
            <a:r>
              <a:rPr kumimoji="1" lang="en-US" altLang="ja-JP" b="1" dirty="0">
                <a:solidFill>
                  <a:srgbClr val="0070C0"/>
                </a:solidFill>
              </a:rPr>
              <a:t>A(Action)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66DDED8-DF1E-C1DB-346B-5549D923356A}"/>
              </a:ext>
            </a:extLst>
          </p:cNvPr>
          <p:cNvSpPr txBox="1"/>
          <p:nvPr/>
        </p:nvSpPr>
        <p:spPr>
          <a:xfrm>
            <a:off x="8513545" y="3823071"/>
            <a:ext cx="17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</a:t>
            </a:r>
            <a:r>
              <a:rPr kumimoji="1" lang="en-US" altLang="ja-JP" b="1" dirty="0">
                <a:solidFill>
                  <a:srgbClr val="0070C0"/>
                </a:solidFill>
              </a:rPr>
              <a:t>P(Plan)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FB0DC05-DEC6-94D6-E9E5-4BADB3365ED5}"/>
              </a:ext>
            </a:extLst>
          </p:cNvPr>
          <p:cNvSpPr/>
          <p:nvPr/>
        </p:nvSpPr>
        <p:spPr>
          <a:xfrm>
            <a:off x="1599455" y="398961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5DA6A15-39E7-4433-025D-495707509B8C}"/>
              </a:ext>
            </a:extLst>
          </p:cNvPr>
          <p:cNvSpPr txBox="1"/>
          <p:nvPr/>
        </p:nvSpPr>
        <p:spPr>
          <a:xfrm>
            <a:off x="8168233" y="4525909"/>
            <a:ext cx="1776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</a:t>
            </a:r>
            <a:r>
              <a:rPr lang="en-US" altLang="ja-JP" b="1" dirty="0">
                <a:solidFill>
                  <a:srgbClr val="0070C0"/>
                </a:solidFill>
              </a:rPr>
              <a:t>D</a:t>
            </a:r>
            <a:r>
              <a:rPr kumimoji="1" lang="en-US" altLang="ja-JP" b="1" dirty="0">
                <a:solidFill>
                  <a:srgbClr val="0070C0"/>
                </a:solidFill>
              </a:rPr>
              <a:t>(Do)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06756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48E7A9-0ABB-0EE5-B473-01A8C5639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1728403"/>
            <a:ext cx="10002646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3607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948E7A9-0ABB-0EE5-B473-01A8C5639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1728403"/>
            <a:ext cx="10002646" cy="291505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46F3AA0-ED77-80A9-D6CA-D3A7DF3703DD}"/>
              </a:ext>
            </a:extLst>
          </p:cNvPr>
          <p:cNvSpPr/>
          <p:nvPr/>
        </p:nvSpPr>
        <p:spPr>
          <a:xfrm>
            <a:off x="6298777" y="4203153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65860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6BA526E-8B2F-24D6-8A82-1947DD40D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941" y="1620183"/>
            <a:ext cx="8364117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004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6BA526E-8B2F-24D6-8A82-1947DD40D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3941" y="1620183"/>
            <a:ext cx="8364117" cy="303889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BE295FF-6798-C947-DF8B-42A9B141477A}"/>
              </a:ext>
            </a:extLst>
          </p:cNvPr>
          <p:cNvSpPr/>
          <p:nvPr/>
        </p:nvSpPr>
        <p:spPr>
          <a:xfrm>
            <a:off x="2444407" y="2722475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77607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BC402D0-0A06-23EB-AC44-4731CD110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87" y="804496"/>
            <a:ext cx="10031225" cy="524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9477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BC402D0-0A06-23EB-AC44-4731CD110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87" y="804496"/>
            <a:ext cx="10031225" cy="524900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C5AFC87-5833-C3EC-72AA-0966B4898DF5}"/>
              </a:ext>
            </a:extLst>
          </p:cNvPr>
          <p:cNvSpPr/>
          <p:nvPr/>
        </p:nvSpPr>
        <p:spPr>
          <a:xfrm>
            <a:off x="1622604" y="370632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A228C40-82AA-8922-4F31-95C52A0AEEB5}"/>
              </a:ext>
            </a:extLst>
          </p:cNvPr>
          <p:cNvSpPr txBox="1"/>
          <p:nvPr/>
        </p:nvSpPr>
        <p:spPr>
          <a:xfrm>
            <a:off x="6742618" y="2260484"/>
            <a:ext cx="300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</a:t>
            </a:r>
            <a:r>
              <a:rPr lang="ja-JP" altLang="en-US" b="1" dirty="0">
                <a:solidFill>
                  <a:srgbClr val="0070C0"/>
                </a:solidFill>
              </a:rPr>
              <a:t>シングルサインオン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7A20AC7-33CF-AA83-2935-238B7DAC197D}"/>
              </a:ext>
            </a:extLst>
          </p:cNvPr>
          <p:cNvSpPr txBox="1"/>
          <p:nvPr/>
        </p:nvSpPr>
        <p:spPr>
          <a:xfrm>
            <a:off x="3908750" y="3244334"/>
            <a:ext cx="300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</a:t>
            </a:r>
            <a:r>
              <a:rPr lang="ja-JP" altLang="en-US" b="1" dirty="0">
                <a:solidFill>
                  <a:srgbClr val="0070C0"/>
                </a:solidFill>
              </a:rPr>
              <a:t>バイオメトリクス認証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952591A-532B-65A0-544A-C924761A67CD}"/>
              </a:ext>
            </a:extLst>
          </p:cNvPr>
          <p:cNvSpPr txBox="1"/>
          <p:nvPr/>
        </p:nvSpPr>
        <p:spPr>
          <a:xfrm>
            <a:off x="7797843" y="5647082"/>
            <a:ext cx="300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</a:t>
            </a:r>
            <a:r>
              <a:rPr lang="ja-JP" altLang="en-US" b="1" dirty="0">
                <a:solidFill>
                  <a:srgbClr val="0070C0"/>
                </a:solidFill>
              </a:rPr>
              <a:t>マトリクス認証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376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72CE445-5E44-92C4-C8AF-CDE132FAC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952154"/>
            <a:ext cx="10288436" cy="4953691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C8E99946-EA42-633B-7A7E-21CF60707945}"/>
              </a:ext>
            </a:extLst>
          </p:cNvPr>
          <p:cNvSpPr/>
          <p:nvPr/>
        </p:nvSpPr>
        <p:spPr>
          <a:xfrm>
            <a:off x="1493134" y="2459077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16C4FCA-8C49-447C-B3F9-55E44B2908A8}"/>
              </a:ext>
            </a:extLst>
          </p:cNvPr>
          <p:cNvSpPr txBox="1"/>
          <p:nvPr/>
        </p:nvSpPr>
        <p:spPr>
          <a:xfrm>
            <a:off x="8576841" y="3986684"/>
            <a:ext cx="2777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</a:t>
            </a:r>
            <a:r>
              <a:rPr lang="ja-JP" altLang="en-US" sz="2000" b="1" dirty="0">
                <a:solidFill>
                  <a:srgbClr val="0070C0"/>
                </a:solidFill>
              </a:rPr>
              <a:t>フィールドワーク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FC836DA-D3BB-5249-9AE0-C20DC7E216AF}"/>
              </a:ext>
            </a:extLst>
          </p:cNvPr>
          <p:cNvSpPr txBox="1"/>
          <p:nvPr/>
        </p:nvSpPr>
        <p:spPr>
          <a:xfrm>
            <a:off x="8740816" y="4711484"/>
            <a:ext cx="2777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因果推論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322E9A1F-49A0-A57E-5B93-DD6D24482EB5}"/>
              </a:ext>
            </a:extLst>
          </p:cNvPr>
          <p:cNvSpPr txBox="1"/>
          <p:nvPr/>
        </p:nvSpPr>
        <p:spPr>
          <a:xfrm>
            <a:off x="7537049" y="5714669"/>
            <a:ext cx="27779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</a:t>
            </a:r>
            <a:r>
              <a:rPr lang="ja-JP" altLang="en-US" sz="2000" b="1" dirty="0">
                <a:solidFill>
                  <a:srgbClr val="0070C0"/>
                </a:solidFill>
              </a:rPr>
              <a:t>デルファイ法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480423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2308B40-82A8-FC0A-2AD0-DD05E5DA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985496"/>
            <a:ext cx="9945488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16950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2308B40-82A8-FC0A-2AD0-DD05E5DAC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985496"/>
            <a:ext cx="9945488" cy="488700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AF32AD9-8940-60B4-BBD4-898D0E69DFAB}"/>
              </a:ext>
            </a:extLst>
          </p:cNvPr>
          <p:cNvSpPr/>
          <p:nvPr/>
        </p:nvSpPr>
        <p:spPr>
          <a:xfrm>
            <a:off x="1634180" y="2074293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67EB45B-D5B2-4AE1-0C56-733B863BE451}"/>
              </a:ext>
            </a:extLst>
          </p:cNvPr>
          <p:cNvSpPr txBox="1"/>
          <p:nvPr/>
        </p:nvSpPr>
        <p:spPr>
          <a:xfrm>
            <a:off x="4994840" y="3556849"/>
            <a:ext cx="300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</a:t>
            </a:r>
            <a:r>
              <a:rPr lang="en-US" altLang="ja-JP" b="1" dirty="0">
                <a:solidFill>
                  <a:srgbClr val="0070C0"/>
                </a:solidFill>
              </a:rPr>
              <a:t>VPN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FABEF97-D9F4-63F5-1EE8-44763F7E4970}"/>
              </a:ext>
            </a:extLst>
          </p:cNvPr>
          <p:cNvSpPr txBox="1"/>
          <p:nvPr/>
        </p:nvSpPr>
        <p:spPr>
          <a:xfrm>
            <a:off x="6950963" y="4530010"/>
            <a:ext cx="300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</a:t>
            </a:r>
            <a:r>
              <a:rPr lang="en-US" altLang="ja-JP" b="1" dirty="0">
                <a:solidFill>
                  <a:srgbClr val="0070C0"/>
                </a:solidFill>
              </a:rPr>
              <a:t>DLP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284D8B1-859E-5CEA-F222-EBC85FE07CAA}"/>
              </a:ext>
            </a:extLst>
          </p:cNvPr>
          <p:cNvSpPr txBox="1"/>
          <p:nvPr/>
        </p:nvSpPr>
        <p:spPr>
          <a:xfrm>
            <a:off x="4485554" y="5503171"/>
            <a:ext cx="3003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</a:t>
            </a:r>
            <a:r>
              <a:rPr lang="en-US" altLang="ja-JP" b="1" dirty="0">
                <a:solidFill>
                  <a:srgbClr val="0070C0"/>
                </a:solidFill>
              </a:rPr>
              <a:t>DMZ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82181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BBFF81C-F2B0-3D26-BF96-596CEADDF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1041890"/>
            <a:ext cx="10021699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3441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BBFF81C-F2B0-3D26-BF96-596CEADDF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1041890"/>
            <a:ext cx="10021699" cy="449642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29EDD626-F5A9-F1B8-8555-FEA827E64B95}"/>
              </a:ext>
            </a:extLst>
          </p:cNvPr>
          <p:cNvSpPr/>
          <p:nvPr/>
        </p:nvSpPr>
        <p:spPr>
          <a:xfrm>
            <a:off x="1587880" y="4528127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46858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CDC3DC3-8547-346E-9350-50AFABD54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1646567"/>
            <a:ext cx="9869277" cy="247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0761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CDC3DC3-8547-346E-9350-50AFABD54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1646567"/>
            <a:ext cx="9869277" cy="247684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7CBAC34-3957-B191-7ADD-61F703775FC4}"/>
              </a:ext>
            </a:extLst>
          </p:cNvPr>
          <p:cNvSpPr/>
          <p:nvPr/>
        </p:nvSpPr>
        <p:spPr>
          <a:xfrm>
            <a:off x="6287202" y="3636806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477554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09D7010-536E-514C-795B-0AE61A1E8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78" y="910326"/>
            <a:ext cx="8615151" cy="12839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61ED0A0-5F2D-AA8C-DBCF-C13F28A5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103" y="2194315"/>
            <a:ext cx="2328155" cy="31304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893D37B-7F0C-2785-F9B6-6E53285CA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082" y="5324739"/>
            <a:ext cx="7469226" cy="39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06893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09D7010-536E-514C-795B-0AE61A1E8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78" y="910326"/>
            <a:ext cx="8615151" cy="128398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D61ED0A0-5F2D-AA8C-DBCF-C13F28A52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103" y="2194315"/>
            <a:ext cx="2328155" cy="313042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893D37B-7F0C-2785-F9B6-6E53285CA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5082" y="5324739"/>
            <a:ext cx="7469226" cy="39456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B051E63-B948-57A8-6D94-164807563A01}"/>
              </a:ext>
            </a:extLst>
          </p:cNvPr>
          <p:cNvSpPr/>
          <p:nvPr/>
        </p:nvSpPr>
        <p:spPr>
          <a:xfrm>
            <a:off x="4539425" y="5330806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CA76D16-A57A-E2EE-7655-8430D35FFB23}"/>
              </a:ext>
            </a:extLst>
          </p:cNvPr>
          <p:cNvSpPr txBox="1"/>
          <p:nvPr/>
        </p:nvSpPr>
        <p:spPr>
          <a:xfrm>
            <a:off x="7160936" y="3557644"/>
            <a:ext cx="2943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>
                <a:solidFill>
                  <a:srgbClr val="0070C0"/>
                </a:solidFill>
              </a:rPr>
              <a:t>「</a:t>
            </a:r>
            <a:r>
              <a:rPr lang="en-US" altLang="ja-JP" b="1" dirty="0">
                <a:solidFill>
                  <a:srgbClr val="0070C0"/>
                </a:solidFill>
              </a:rPr>
              <a:t>%</a:t>
            </a:r>
            <a:r>
              <a:rPr lang="ja-JP" altLang="en-US" b="1" dirty="0">
                <a:solidFill>
                  <a:srgbClr val="0070C0"/>
                </a:solidFill>
              </a:rPr>
              <a:t>葉</a:t>
            </a:r>
            <a:r>
              <a:rPr lang="en-US" altLang="ja-JP" b="1" dirty="0">
                <a:solidFill>
                  <a:srgbClr val="0070C0"/>
                </a:solidFill>
              </a:rPr>
              <a:t>_</a:t>
            </a:r>
            <a:r>
              <a:rPr lang="ja-JP" altLang="en-US" b="1" dirty="0">
                <a:solidFill>
                  <a:srgbClr val="0070C0"/>
                </a:solidFill>
              </a:rPr>
              <a:t>」は「葉」の直後の一文字で終わるものを抽出する</a:t>
            </a:r>
            <a:endParaRPr kumimoji="1" lang="en-US" altLang="ja-JP" b="1" dirty="0">
              <a:solidFill>
                <a:srgbClr val="0070C0"/>
              </a:solidFill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4A4C3C4-90AE-0FE5-7E23-73B6EA6CEBA6}"/>
              </a:ext>
            </a:extLst>
          </p:cNvPr>
          <p:cNvSpPr/>
          <p:nvPr/>
        </p:nvSpPr>
        <p:spPr>
          <a:xfrm>
            <a:off x="5988119" y="2951544"/>
            <a:ext cx="956691" cy="4047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D4F4ED9-B692-C4CE-5D47-C021C92AFDF1}"/>
              </a:ext>
            </a:extLst>
          </p:cNvPr>
          <p:cNvSpPr/>
          <p:nvPr/>
        </p:nvSpPr>
        <p:spPr>
          <a:xfrm>
            <a:off x="5988119" y="3750908"/>
            <a:ext cx="945115" cy="3703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906324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2939F4D-AFEE-AD12-89CD-D9DAD64B6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952" y="1166976"/>
            <a:ext cx="9048096" cy="452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4013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2939F4D-AFEE-AD12-89CD-D9DAD64B6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952" y="1166976"/>
            <a:ext cx="9048096" cy="452404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E045E90-EFC3-8A7C-7EA3-96C3BB1F0D0B}"/>
              </a:ext>
            </a:extLst>
          </p:cNvPr>
          <p:cNvSpPr/>
          <p:nvPr/>
        </p:nvSpPr>
        <p:spPr>
          <a:xfrm>
            <a:off x="2050867" y="4797926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6938983-EEE7-A3C4-E450-A66CE0FAF98F}"/>
              </a:ext>
            </a:extLst>
          </p:cNvPr>
          <p:cNvSpPr txBox="1"/>
          <p:nvPr/>
        </p:nvSpPr>
        <p:spPr>
          <a:xfrm>
            <a:off x="2271532" y="5820785"/>
            <a:ext cx="7648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b="1" dirty="0">
                <a:solidFill>
                  <a:srgbClr val="0070C0"/>
                </a:solidFill>
              </a:rPr>
              <a:t>詳しくは個別の動画をご覧ください</a:t>
            </a:r>
          </a:p>
        </p:txBody>
      </p:sp>
    </p:spTree>
    <p:extLst>
      <p:ext uri="{BB962C8B-B14F-4D97-AF65-F5344CB8AC3E}">
        <p14:creationId xmlns:p14="http://schemas.microsoft.com/office/powerpoint/2010/main" val="4272800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96EFDD3-BA7A-ED5B-5A8B-49548EDD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661601"/>
            <a:ext cx="9955014" cy="553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0606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8413CBA-AE89-20C6-EED5-F7342F447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738547"/>
            <a:ext cx="9974067" cy="268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8067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08413CBA-AE89-20C6-EED5-F7342F447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966" y="1738547"/>
            <a:ext cx="9974067" cy="268642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3BDBCBD-098E-E2E3-ADE9-C3B8E8B406DC}"/>
              </a:ext>
            </a:extLst>
          </p:cNvPr>
          <p:cNvSpPr/>
          <p:nvPr/>
        </p:nvSpPr>
        <p:spPr>
          <a:xfrm>
            <a:off x="6275628" y="332794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54278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E43695D-5FB1-BF5F-F62C-5414D9096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34" y="906012"/>
            <a:ext cx="9167353" cy="90607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61A835-3505-791C-86EF-8FD2B3AB6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062" y="1907236"/>
            <a:ext cx="5751802" cy="174168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3A4EFED-5048-3CBE-F824-3A8EF7022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064" y="3744067"/>
            <a:ext cx="6075845" cy="133073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383BF81-32AB-7C52-F2D1-966181036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447" y="5360979"/>
            <a:ext cx="8083106" cy="39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60603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E43695D-5FB1-BF5F-F62C-5414D9096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34" y="906012"/>
            <a:ext cx="9167353" cy="90607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D61A835-3505-791C-86EF-8FD2B3AB6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6062" y="1907236"/>
            <a:ext cx="5751802" cy="174168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3A4EFED-5048-3CBE-F824-3A8EF7022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4064" y="3744067"/>
            <a:ext cx="6075845" cy="133073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5383BF81-32AB-7C52-F2D1-966181036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4447" y="5360979"/>
            <a:ext cx="8083106" cy="39342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7E5EA20-8AA8-8E8F-6D65-C6F01A10AEB2}"/>
              </a:ext>
            </a:extLst>
          </p:cNvPr>
          <p:cNvSpPr/>
          <p:nvPr/>
        </p:nvSpPr>
        <p:spPr>
          <a:xfrm>
            <a:off x="6414524" y="536653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361559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D4C20B-660E-FCD2-A4F9-339D1B74D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1445896"/>
            <a:ext cx="9831172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6466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D4C20B-660E-FCD2-A4F9-339D1B74D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414" y="1445896"/>
            <a:ext cx="9831172" cy="308653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CBBC2D3-0B83-8CEE-0A61-BC82170E278D}"/>
              </a:ext>
            </a:extLst>
          </p:cNvPr>
          <p:cNvSpPr/>
          <p:nvPr/>
        </p:nvSpPr>
        <p:spPr>
          <a:xfrm>
            <a:off x="3960691" y="3965995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047113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2F56854-964B-4568-BE27-49F0651E9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8" y="1130910"/>
            <a:ext cx="10059804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88744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2F56854-964B-4568-BE27-49F0651E9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8" y="1130910"/>
            <a:ext cx="10059804" cy="392484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388DD87-0E62-DED9-4ECA-396E0DEC8CBA}"/>
              </a:ext>
            </a:extLst>
          </p:cNvPr>
          <p:cNvSpPr/>
          <p:nvPr/>
        </p:nvSpPr>
        <p:spPr>
          <a:xfrm>
            <a:off x="1587881" y="268775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623E22F-15B2-8072-5709-986F04EAC325}"/>
              </a:ext>
            </a:extLst>
          </p:cNvPr>
          <p:cNvSpPr txBox="1"/>
          <p:nvPr/>
        </p:nvSpPr>
        <p:spPr>
          <a:xfrm>
            <a:off x="8224177" y="1959542"/>
            <a:ext cx="176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バックドア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296E96FB-5A48-4AD0-41F5-7381F9260BCD}"/>
              </a:ext>
            </a:extLst>
          </p:cNvPr>
          <p:cNvSpPr txBox="1"/>
          <p:nvPr/>
        </p:nvSpPr>
        <p:spPr>
          <a:xfrm>
            <a:off x="3677256" y="4206960"/>
            <a:ext cx="176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</a:t>
            </a:r>
            <a:r>
              <a:rPr kumimoji="1" lang="en-US" altLang="ja-JP" b="1" dirty="0">
                <a:solidFill>
                  <a:srgbClr val="0070C0"/>
                </a:solidFill>
              </a:rPr>
              <a:t>MITB</a:t>
            </a:r>
            <a:endParaRPr kumimoji="1" lang="ja-JP" altLang="en-US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DE22447-1037-C4F5-7B7F-5CFCC1689D5C}"/>
              </a:ext>
            </a:extLst>
          </p:cNvPr>
          <p:cNvSpPr txBox="1"/>
          <p:nvPr/>
        </p:nvSpPr>
        <p:spPr>
          <a:xfrm>
            <a:off x="2288293" y="5110825"/>
            <a:ext cx="1764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b="1" dirty="0">
                <a:solidFill>
                  <a:srgbClr val="0070C0"/>
                </a:solidFill>
              </a:rPr>
              <a:t>⇒ ワーム</a:t>
            </a:r>
          </a:p>
        </p:txBody>
      </p:sp>
    </p:spTree>
    <p:extLst>
      <p:ext uri="{BB962C8B-B14F-4D97-AF65-F5344CB8AC3E}">
        <p14:creationId xmlns:p14="http://schemas.microsoft.com/office/powerpoint/2010/main" val="321272563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FAC97B9-D7BD-5588-2DA7-B901D1EF3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1255223"/>
            <a:ext cx="9955014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7768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FAC97B9-D7BD-5588-2DA7-B901D1EF3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1255223"/>
            <a:ext cx="9955014" cy="298174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AC72779-660F-D58D-BC63-D7FCB39121B5}"/>
              </a:ext>
            </a:extLst>
          </p:cNvPr>
          <p:cNvSpPr/>
          <p:nvPr/>
        </p:nvSpPr>
        <p:spPr>
          <a:xfrm>
            <a:off x="1611031" y="380823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6573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C15F3FCF-D1DB-B130-3A32-BD6123611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1195075"/>
            <a:ext cx="10021699" cy="446784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346BF48-7FB2-9A94-3048-B4456116ADAB}"/>
              </a:ext>
            </a:extLst>
          </p:cNvPr>
          <p:cNvSpPr/>
          <p:nvPr/>
        </p:nvSpPr>
        <p:spPr>
          <a:xfrm>
            <a:off x="1539433" y="5173883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E8D6CCA-7E57-423D-32D1-64E8DA6969DA}"/>
              </a:ext>
            </a:extLst>
          </p:cNvPr>
          <p:cNvSpPr txBox="1"/>
          <p:nvPr/>
        </p:nvSpPr>
        <p:spPr>
          <a:xfrm>
            <a:off x="8021256" y="2500132"/>
            <a:ext cx="2882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データマイニング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5EA555-C99C-9590-3030-05BA852A1FB8}"/>
              </a:ext>
            </a:extLst>
          </p:cNvPr>
          <p:cNvSpPr txBox="1"/>
          <p:nvPr/>
        </p:nvSpPr>
        <p:spPr>
          <a:xfrm>
            <a:off x="2849302" y="3798426"/>
            <a:ext cx="2534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POS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74A5D5F5-F533-F8D7-E829-DFD8985A674A}"/>
              </a:ext>
            </a:extLst>
          </p:cNvPr>
          <p:cNvSpPr txBox="1"/>
          <p:nvPr/>
        </p:nvSpPr>
        <p:spPr>
          <a:xfrm>
            <a:off x="9238527" y="5067495"/>
            <a:ext cx="1213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⇒ 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RPA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1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96EFDD3-BA7A-ED5B-5A8B-49548EDD0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661601"/>
            <a:ext cx="9955014" cy="553479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B10BC99-5A07-45C1-2215-280C784416EB}"/>
              </a:ext>
            </a:extLst>
          </p:cNvPr>
          <p:cNvSpPr/>
          <p:nvPr/>
        </p:nvSpPr>
        <p:spPr>
          <a:xfrm>
            <a:off x="1504709" y="3176708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756955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CFA5008-C044-F81A-5FDB-34AA39E9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1090090"/>
            <a:ext cx="9993120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70235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CFA5008-C044-F81A-5FDB-34AA39E9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1090090"/>
            <a:ext cx="9993120" cy="402963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85E8CD5-5861-B626-FA88-61086BDF635D}"/>
              </a:ext>
            </a:extLst>
          </p:cNvPr>
          <p:cNvSpPr/>
          <p:nvPr/>
        </p:nvSpPr>
        <p:spPr>
          <a:xfrm>
            <a:off x="6321928" y="410917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738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501AABE-4431-80FD-8949-CC090B695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56" y="1733068"/>
            <a:ext cx="10126488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5404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501AABE-4431-80FD-8949-CC090B695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56" y="1733068"/>
            <a:ext cx="10126488" cy="258163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90D0F01-F183-8738-59B1-5695779A94C2}"/>
              </a:ext>
            </a:extLst>
          </p:cNvPr>
          <p:cNvSpPr/>
          <p:nvPr/>
        </p:nvSpPr>
        <p:spPr>
          <a:xfrm>
            <a:off x="6204032" y="3246158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6141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1354058-FAAB-6D30-A0AC-7150B222D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583450"/>
            <a:ext cx="10088383" cy="152421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DFFEC24-9792-3A70-2F80-4DF05974D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534" y="2107663"/>
            <a:ext cx="9507277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65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1354058-FAAB-6D30-A0AC-7150B222D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583450"/>
            <a:ext cx="10088383" cy="152421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DFFEC24-9792-3A70-2F80-4DF05974D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534" y="2107663"/>
            <a:ext cx="9507277" cy="388674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0B80B6B-7D64-4976-5F43-28075A640F61}"/>
              </a:ext>
            </a:extLst>
          </p:cNvPr>
          <p:cNvSpPr/>
          <p:nvPr/>
        </p:nvSpPr>
        <p:spPr>
          <a:xfrm>
            <a:off x="1411809" y="2107663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79ADDDD-7FBB-033B-DA00-29E7486B56C6}"/>
              </a:ext>
            </a:extLst>
          </p:cNvPr>
          <p:cNvSpPr txBox="1"/>
          <p:nvPr/>
        </p:nvSpPr>
        <p:spPr>
          <a:xfrm>
            <a:off x="2422002" y="5994405"/>
            <a:ext cx="7648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b="1" dirty="0">
                <a:solidFill>
                  <a:srgbClr val="0070C0"/>
                </a:solidFill>
              </a:rPr>
              <a:t>「人間中心の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AI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社会原則」については個別の動画をご覧ください</a:t>
            </a:r>
          </a:p>
        </p:txBody>
      </p:sp>
    </p:spTree>
    <p:extLst>
      <p:ext uri="{BB962C8B-B14F-4D97-AF65-F5344CB8AC3E}">
        <p14:creationId xmlns:p14="http://schemas.microsoft.com/office/powerpoint/2010/main" val="2485340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971A33D-6634-6F87-0438-94D854C13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1404655"/>
            <a:ext cx="10021699" cy="404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04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971A33D-6634-6F87-0438-94D854C13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150" y="1404655"/>
            <a:ext cx="10021699" cy="404869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4D43374-8D35-ECC7-D3C6-076D34320CF9}"/>
              </a:ext>
            </a:extLst>
          </p:cNvPr>
          <p:cNvSpPr/>
          <p:nvPr/>
        </p:nvSpPr>
        <p:spPr>
          <a:xfrm>
            <a:off x="6192153" y="4931886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31720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A98B44A-7998-05FF-70D5-474E07061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2030431"/>
            <a:ext cx="9897856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95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A98B44A-7998-05FF-70D5-474E07061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2030431"/>
            <a:ext cx="9897856" cy="201005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CE72BEA-C3AF-DDBC-F410-9FC1C6538E82}"/>
              </a:ext>
            </a:extLst>
          </p:cNvPr>
          <p:cNvSpPr/>
          <p:nvPr/>
        </p:nvSpPr>
        <p:spPr>
          <a:xfrm>
            <a:off x="1562279" y="3531350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4265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E8B1E1-98B6-C971-701A-7C6521B60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1863673"/>
            <a:ext cx="9955014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47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ABFA14-90A2-7401-D053-DAAE02E69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1823813"/>
            <a:ext cx="10107436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718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E8B1E1-98B6-C971-701A-7C6521B60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1863673"/>
            <a:ext cx="9955014" cy="218152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2FDE16E-2CF7-34C0-DFBF-E6A7E39261B5}"/>
              </a:ext>
            </a:extLst>
          </p:cNvPr>
          <p:cNvSpPr/>
          <p:nvPr/>
        </p:nvSpPr>
        <p:spPr>
          <a:xfrm>
            <a:off x="6215301" y="3452150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12679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1CD175-8B31-9817-4F31-3843CA08E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1471339"/>
            <a:ext cx="10088383" cy="391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90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11CD175-8B31-9817-4F31-3843CA08E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1471339"/>
            <a:ext cx="10088383" cy="391532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20D73E9-94D8-5B4D-0067-40CF806B1C3A}"/>
              </a:ext>
            </a:extLst>
          </p:cNvPr>
          <p:cNvSpPr/>
          <p:nvPr/>
        </p:nvSpPr>
        <p:spPr>
          <a:xfrm>
            <a:off x="1550703" y="2990603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4373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6970794-1FC4-475F-C1F0-742A5953C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952154"/>
            <a:ext cx="10107436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034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6970794-1FC4-475F-C1F0-742A5953C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952154"/>
            <a:ext cx="10107436" cy="495369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4A9B213-EBF8-D2F4-6D7F-8CF9778B01C1}"/>
              </a:ext>
            </a:extLst>
          </p:cNvPr>
          <p:cNvSpPr/>
          <p:nvPr/>
        </p:nvSpPr>
        <p:spPr>
          <a:xfrm>
            <a:off x="1481255" y="4958299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10315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577F-F44B-76B6-CF28-44E437992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51" y="1671911"/>
            <a:ext cx="9116697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53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45577F-F44B-76B6-CF28-44E437992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651" y="1671911"/>
            <a:ext cx="9116697" cy="298174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192D69B-59EB-5CD9-04E1-8E03B52C5EF1}"/>
              </a:ext>
            </a:extLst>
          </p:cNvPr>
          <p:cNvSpPr/>
          <p:nvPr/>
        </p:nvSpPr>
        <p:spPr>
          <a:xfrm>
            <a:off x="2013690" y="3685083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3341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9F15CFB-6E8E-DCF9-2D0C-4D8D46333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5" y="1569787"/>
            <a:ext cx="9916909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33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9F15CFB-6E8E-DCF9-2D0C-4D8D46333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545" y="1569787"/>
            <a:ext cx="9916909" cy="300079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A4627DB-AABB-9AA0-82C0-AD6530857A44}"/>
              </a:ext>
            </a:extLst>
          </p:cNvPr>
          <p:cNvSpPr/>
          <p:nvPr/>
        </p:nvSpPr>
        <p:spPr>
          <a:xfrm>
            <a:off x="1539126" y="4113343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94439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6C1A2B-CA11-674F-C1A1-762C7BA67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1325533"/>
            <a:ext cx="10174120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239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5ABFA14-90A2-7401-D053-DAAE02E69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82" y="1823813"/>
            <a:ext cx="10107436" cy="321037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9CF6C8E-2237-4205-F37A-44BD86A5A39E}"/>
              </a:ext>
            </a:extLst>
          </p:cNvPr>
          <p:cNvSpPr/>
          <p:nvPr/>
        </p:nvSpPr>
        <p:spPr>
          <a:xfrm>
            <a:off x="6227180" y="3900667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15535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6C1A2B-CA11-674F-C1A1-762C7BA67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0" y="1325533"/>
            <a:ext cx="10174120" cy="358190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21F0487-806C-2C03-70FC-17828B441908}"/>
              </a:ext>
            </a:extLst>
          </p:cNvPr>
          <p:cNvSpPr/>
          <p:nvPr/>
        </p:nvSpPr>
        <p:spPr>
          <a:xfrm>
            <a:off x="3830913" y="4344837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B386466-36A4-0EDD-D8B9-8B0299896432}"/>
              </a:ext>
            </a:extLst>
          </p:cNvPr>
          <p:cNvSpPr txBox="1"/>
          <p:nvPr/>
        </p:nvSpPr>
        <p:spPr>
          <a:xfrm>
            <a:off x="3534124" y="4907433"/>
            <a:ext cx="50774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</a:rPr>
              <a:t>1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年間の投資効果：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100+200=300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万円</a:t>
            </a:r>
            <a:endParaRPr kumimoji="1" lang="en-US" altLang="ja-JP" sz="2000" b="1" dirty="0">
              <a:solidFill>
                <a:srgbClr val="0070C0"/>
              </a:solidFill>
            </a:endParaRPr>
          </a:p>
          <a:p>
            <a:r>
              <a:rPr lang="ja-JP" altLang="en-US" sz="2000" b="1" dirty="0">
                <a:solidFill>
                  <a:srgbClr val="0070C0"/>
                </a:solidFill>
              </a:rPr>
              <a:t>回収期間：</a:t>
            </a:r>
            <a:r>
              <a:rPr lang="en-US" altLang="ja-JP" sz="2000" b="1" dirty="0">
                <a:solidFill>
                  <a:srgbClr val="0070C0"/>
                </a:solidFill>
              </a:rPr>
              <a:t>1,000/300=3.3…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0628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BE1D8B-CA36-0287-7006-D7042251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1929171"/>
            <a:ext cx="9869277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100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BE1D8B-CA36-0287-7006-D70422517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61" y="1929171"/>
            <a:ext cx="9869277" cy="262926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03B1532-B6C5-C897-8649-A128DE1C35BB}"/>
              </a:ext>
            </a:extLst>
          </p:cNvPr>
          <p:cNvSpPr/>
          <p:nvPr/>
        </p:nvSpPr>
        <p:spPr>
          <a:xfrm>
            <a:off x="1585425" y="3986021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16879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419DEA-77CB-792F-B867-9ACC80869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1721493"/>
            <a:ext cx="9907383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28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3419DEA-77CB-792F-B867-9ACC80869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1721493"/>
            <a:ext cx="9907383" cy="258163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0F06480-DF3E-BEB6-0F8A-E3D89CDA9F3E}"/>
              </a:ext>
            </a:extLst>
          </p:cNvPr>
          <p:cNvSpPr/>
          <p:nvPr/>
        </p:nvSpPr>
        <p:spPr>
          <a:xfrm>
            <a:off x="1631725" y="3766102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50519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0930AE1-7ED3-43D8-C23C-172DE71E3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35" y="1166497"/>
            <a:ext cx="9888330" cy="452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3403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0930AE1-7ED3-43D8-C23C-172DE71E3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35" y="1166497"/>
            <a:ext cx="9888330" cy="452500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04213B7-58F6-A44D-4837-AB3BB72597D2}"/>
              </a:ext>
            </a:extLst>
          </p:cNvPr>
          <p:cNvSpPr/>
          <p:nvPr/>
        </p:nvSpPr>
        <p:spPr>
          <a:xfrm>
            <a:off x="1608575" y="5178213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41912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44B338-766A-6CE1-7852-3D5BC9AFD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609206"/>
            <a:ext cx="9926435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13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044B338-766A-6CE1-7852-3D5BC9AFD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609206"/>
            <a:ext cx="9926435" cy="563958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27E441D-1EFA-6860-809F-184A05CD8254}"/>
              </a:ext>
            </a:extLst>
          </p:cNvPr>
          <p:cNvSpPr/>
          <p:nvPr/>
        </p:nvSpPr>
        <p:spPr>
          <a:xfrm>
            <a:off x="1678025" y="5062466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02087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E23FBBB-5671-11D4-C571-F34CBF92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1770506"/>
            <a:ext cx="9993120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84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7122E9C-D91C-6AD0-651D-0BE037F86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2114366"/>
            <a:ext cx="9907383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58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E23FBBB-5671-11D4-C571-F34CBF924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1770506"/>
            <a:ext cx="9993120" cy="255305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0ED7DD2-08C6-F2FD-4636-9120424D2723}"/>
              </a:ext>
            </a:extLst>
          </p:cNvPr>
          <p:cNvSpPr/>
          <p:nvPr/>
        </p:nvSpPr>
        <p:spPr>
          <a:xfrm>
            <a:off x="1550700" y="3789252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835000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614B2E-538D-68CA-D1DE-31AC91405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87" y="947391"/>
            <a:ext cx="10031225" cy="49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175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A614B2E-538D-68CA-D1DE-31AC91405A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87" y="947391"/>
            <a:ext cx="10031225" cy="496321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32056BB-E1BA-5C96-AA5B-2975FDEC3317}"/>
              </a:ext>
            </a:extLst>
          </p:cNvPr>
          <p:cNvSpPr/>
          <p:nvPr/>
        </p:nvSpPr>
        <p:spPr>
          <a:xfrm>
            <a:off x="1527550" y="2029900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52663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122606-4EC8-DC4D-1867-CA1FB04A4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8" y="893368"/>
            <a:ext cx="9964541" cy="136226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F18A725-29CE-6056-9263-13A11A84F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729" y="2454179"/>
            <a:ext cx="9240540" cy="28293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8EF4310-3BAC-DD07-5B76-DA17A4190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625" y="5414514"/>
            <a:ext cx="7868748" cy="38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487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C122606-4EC8-DC4D-1867-CA1FB04A4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8" y="893368"/>
            <a:ext cx="9964541" cy="1362265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8F18A725-29CE-6056-9263-13A11A84F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729" y="2454179"/>
            <a:ext cx="9240540" cy="282932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F8EF4310-3BAC-DD07-5B76-DA17A41905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1625" y="5414514"/>
            <a:ext cx="7868748" cy="38105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D0F1227-7CF6-9D59-9ED0-7C49B9F5B94B}"/>
              </a:ext>
            </a:extLst>
          </p:cNvPr>
          <p:cNvSpPr/>
          <p:nvPr/>
        </p:nvSpPr>
        <p:spPr>
          <a:xfrm>
            <a:off x="4502243" y="5414514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19292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8BC5A9-3C05-1621-11F1-1785D8FA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509042"/>
            <a:ext cx="9907383" cy="88594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9B3C01-060B-3DD8-66B6-1828ABB0D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714" y="1394991"/>
            <a:ext cx="9250066" cy="430590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E2CF41C-ECD5-18D7-7162-1D842DED5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888" y="5948852"/>
            <a:ext cx="804022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18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8BC5A9-3C05-1621-11F1-1785D8FAD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08" y="509042"/>
            <a:ext cx="9907383" cy="88594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B9B3C01-060B-3DD8-66B6-1828ABB0D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6714" y="1394991"/>
            <a:ext cx="9250066" cy="430590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E2CF41C-ECD5-18D7-7162-1D842DED5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888" y="5948852"/>
            <a:ext cx="8040222" cy="40010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A972CE5-0CD2-0CC7-6901-5D16F6FAE536}"/>
              </a:ext>
            </a:extLst>
          </p:cNvPr>
          <p:cNvSpPr/>
          <p:nvPr/>
        </p:nvSpPr>
        <p:spPr>
          <a:xfrm>
            <a:off x="1990538" y="5922137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01031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E5D5836-566D-03DC-1674-9F352DA4B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1381358"/>
            <a:ext cx="994548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48716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E5D5836-566D-03DC-1674-9F352DA4B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1381358"/>
            <a:ext cx="9945488" cy="356284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F3339C9-72C7-D27B-5244-BCCCA0093964}"/>
              </a:ext>
            </a:extLst>
          </p:cNvPr>
          <p:cNvSpPr/>
          <p:nvPr/>
        </p:nvSpPr>
        <p:spPr>
          <a:xfrm>
            <a:off x="6203722" y="3919717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68274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FA305C6-49A4-9396-E25D-F67CD0A90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0" y="1400412"/>
            <a:ext cx="10202699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90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7122E9C-D91C-6AD0-651D-0BE037F86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2114366"/>
            <a:ext cx="9907383" cy="262926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6219B12-6347-3396-4931-D75C72F0EBF6}"/>
              </a:ext>
            </a:extLst>
          </p:cNvPr>
          <p:cNvSpPr/>
          <p:nvPr/>
        </p:nvSpPr>
        <p:spPr>
          <a:xfrm>
            <a:off x="1608881" y="4178460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39795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FA305C6-49A4-9396-E25D-F67CD0A90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650" y="1400412"/>
            <a:ext cx="10202699" cy="352474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1CCC2D6-E7A2-46A7-399A-3B1C398CCB3E}"/>
              </a:ext>
            </a:extLst>
          </p:cNvPr>
          <p:cNvSpPr/>
          <p:nvPr/>
        </p:nvSpPr>
        <p:spPr>
          <a:xfrm>
            <a:off x="8530233" y="4498333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6499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D5F7853-3FC2-A772-C96A-B5A398B07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1588174"/>
            <a:ext cx="10012172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39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D5F7853-3FC2-A772-C96A-B5A398B07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1588174"/>
            <a:ext cx="10012172" cy="301032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82AE74A-76EE-F565-2AE7-609686DBE8F4}"/>
              </a:ext>
            </a:extLst>
          </p:cNvPr>
          <p:cNvSpPr/>
          <p:nvPr/>
        </p:nvSpPr>
        <p:spPr>
          <a:xfrm>
            <a:off x="6211750" y="4125373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07088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4C3FFED-453C-A5B9-9521-8A52EB0DB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7" y="1548118"/>
            <a:ext cx="9850225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30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4C3FFED-453C-A5B9-9521-8A52EB0DB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87" y="1548118"/>
            <a:ext cx="9850225" cy="339137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D939043-0C1C-C277-579E-F8FD2EC4F08C}"/>
              </a:ext>
            </a:extLst>
          </p:cNvPr>
          <p:cNvSpPr/>
          <p:nvPr/>
        </p:nvSpPr>
        <p:spPr>
          <a:xfrm>
            <a:off x="1651325" y="3558213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09532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F61CBC3-0A52-D8E2-B277-92E09805C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77" y="1137918"/>
            <a:ext cx="10183646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174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F61CBC3-0A52-D8E2-B277-92E09805C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77" y="1137918"/>
            <a:ext cx="10183646" cy="458216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72712CF-C407-429F-A29F-AA80288249A0}"/>
              </a:ext>
            </a:extLst>
          </p:cNvPr>
          <p:cNvSpPr/>
          <p:nvPr/>
        </p:nvSpPr>
        <p:spPr>
          <a:xfrm>
            <a:off x="8561411" y="5235386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78404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E13142-E098-AD82-EF03-0B4167D72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1462381"/>
            <a:ext cx="9926435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775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8E13142-E098-AD82-EF03-0B4167D72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82" y="1462381"/>
            <a:ext cx="9926435" cy="3562847"/>
          </a:xfrm>
          <a:prstGeom prst="rect">
            <a:avLst/>
          </a:prstGeom>
        </p:spPr>
      </p:pic>
      <p:sp>
        <p:nvSpPr>
          <p:cNvPr id="5" name="楕円 4">
            <a:extLst>
              <a:ext uri="{FF2B5EF4-FFF2-40B4-BE49-F238E27FC236}">
                <a16:creationId xmlns:a16="http://schemas.microsoft.com/office/drawing/2014/main" id="{B165D4A1-B768-E20A-C68A-C5D853BE385C}"/>
              </a:ext>
            </a:extLst>
          </p:cNvPr>
          <p:cNvSpPr/>
          <p:nvPr/>
        </p:nvSpPr>
        <p:spPr>
          <a:xfrm>
            <a:off x="8538261" y="4483032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747265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4BB3931-4712-341B-0076-F70B5B88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71" y="1433135"/>
            <a:ext cx="10259857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314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C2A2E48-1E4B-0F37-2BC3-1E8CB6F50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1304628"/>
            <a:ext cx="10088383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4720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4BB3931-4712-341B-0076-F70B5B88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071" y="1433135"/>
            <a:ext cx="10259857" cy="366763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4C2C6BA-18CE-E4AC-5571-C898F140B8BC}"/>
              </a:ext>
            </a:extLst>
          </p:cNvPr>
          <p:cNvSpPr/>
          <p:nvPr/>
        </p:nvSpPr>
        <p:spPr>
          <a:xfrm>
            <a:off x="1477704" y="4506182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45752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792686-A245-BD72-7E3D-E916E2D2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1238512"/>
            <a:ext cx="10069330" cy="401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217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3792686-A245-BD72-7E3D-E916E2D20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35" y="1238512"/>
            <a:ext cx="10069330" cy="401058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D3F4CEC-1CA8-6EFF-3068-F3E28A27B71B}"/>
              </a:ext>
            </a:extLst>
          </p:cNvPr>
          <p:cNvSpPr/>
          <p:nvPr/>
        </p:nvSpPr>
        <p:spPr>
          <a:xfrm>
            <a:off x="1605026" y="4668229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702095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C02F53E-8836-F34A-41FB-EAF852344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35" y="1360208"/>
            <a:ext cx="9888330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894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C02F53E-8836-F34A-41FB-EAF852344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35" y="1360208"/>
            <a:ext cx="9888330" cy="341995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593E5F7-1742-317A-7226-29C7AFB5E6D4}"/>
              </a:ext>
            </a:extLst>
          </p:cNvPr>
          <p:cNvSpPr/>
          <p:nvPr/>
        </p:nvSpPr>
        <p:spPr>
          <a:xfrm>
            <a:off x="1558726" y="4355711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3135768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A7A0FA2-E1C3-37C6-69E8-BDF9EE5BD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1487383"/>
            <a:ext cx="10231278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751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A7A0FA2-E1C3-37C6-69E8-BDF9EE5BD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361" y="1487383"/>
            <a:ext cx="10231278" cy="2934109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178B806-D2D7-54FA-81B3-DD34CFFC5CFB}"/>
              </a:ext>
            </a:extLst>
          </p:cNvPr>
          <p:cNvSpPr txBox="1"/>
          <p:nvPr/>
        </p:nvSpPr>
        <p:spPr>
          <a:xfrm>
            <a:off x="2422954" y="4604857"/>
            <a:ext cx="7045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</a:rPr>
              <a:t>1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日の稼働時間：</a:t>
            </a:r>
            <a:r>
              <a:rPr kumimoji="1" lang="en-US" altLang="ja-JP" sz="2000" b="1" dirty="0">
                <a:solidFill>
                  <a:srgbClr val="0070C0"/>
                </a:solidFill>
              </a:rPr>
              <a:t>15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時間</a:t>
            </a:r>
            <a:endParaRPr kumimoji="1" lang="en-US" altLang="ja-JP" sz="2000" b="1" dirty="0">
              <a:solidFill>
                <a:srgbClr val="0070C0"/>
              </a:solidFill>
            </a:endParaRPr>
          </a:p>
          <a:p>
            <a:r>
              <a:rPr lang="en-US" altLang="ja-JP" sz="2000" b="1" dirty="0">
                <a:solidFill>
                  <a:srgbClr val="0070C0"/>
                </a:solidFill>
              </a:rPr>
              <a:t>1</a:t>
            </a:r>
            <a:r>
              <a:rPr lang="ja-JP" altLang="en-US" sz="2000" b="1" dirty="0">
                <a:solidFill>
                  <a:srgbClr val="0070C0"/>
                </a:solidFill>
              </a:rPr>
              <a:t>週間の稼働時間：</a:t>
            </a:r>
            <a:r>
              <a:rPr lang="en-US" altLang="ja-JP" sz="2000" b="1" dirty="0">
                <a:solidFill>
                  <a:srgbClr val="0070C0"/>
                </a:solidFill>
              </a:rPr>
              <a:t>15×5=75</a:t>
            </a:r>
            <a:r>
              <a:rPr lang="ja-JP" altLang="en-US" sz="2000" b="1" dirty="0">
                <a:solidFill>
                  <a:srgbClr val="0070C0"/>
                </a:solidFill>
              </a:rPr>
              <a:t>時間</a:t>
            </a:r>
            <a:endParaRPr kumimoji="1" lang="en-US" altLang="ja-JP" sz="2000" b="1" dirty="0">
              <a:solidFill>
                <a:srgbClr val="0070C0"/>
              </a:solidFill>
            </a:endParaRPr>
          </a:p>
          <a:p>
            <a:r>
              <a:rPr lang="ja-JP" altLang="en-US" sz="2000" b="1" dirty="0">
                <a:solidFill>
                  <a:srgbClr val="0070C0"/>
                </a:solidFill>
              </a:rPr>
              <a:t>システム停止の許容可能時間：</a:t>
            </a:r>
            <a:r>
              <a:rPr lang="en-US" altLang="ja-JP" sz="2000" b="1" dirty="0">
                <a:solidFill>
                  <a:srgbClr val="0070C0"/>
                </a:solidFill>
              </a:rPr>
              <a:t>75×(1-0.98)=1.5</a:t>
            </a:r>
            <a:r>
              <a:rPr lang="ja-JP" altLang="en-US" sz="2000" b="1" dirty="0">
                <a:solidFill>
                  <a:srgbClr val="0070C0"/>
                </a:solidFill>
              </a:rPr>
              <a:t>時間</a:t>
            </a:r>
            <a:endParaRPr kumimoji="1"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26EBBA01-28A3-456A-79D7-41F97DF39357}"/>
              </a:ext>
            </a:extLst>
          </p:cNvPr>
          <p:cNvSpPr/>
          <p:nvPr/>
        </p:nvSpPr>
        <p:spPr>
          <a:xfrm>
            <a:off x="3954686" y="3983096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90377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9AC4BF-8C84-AE00-7F96-5AF62D00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918812"/>
            <a:ext cx="10012172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599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99AC4BF-8C84-AE00-7F96-5AF62D00E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918812"/>
            <a:ext cx="10012172" cy="502037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C43FEB3-8AC9-2C0B-AD01-7272B02EA551}"/>
              </a:ext>
            </a:extLst>
          </p:cNvPr>
          <p:cNvSpPr/>
          <p:nvPr/>
        </p:nvSpPr>
        <p:spPr>
          <a:xfrm>
            <a:off x="8480387" y="5360484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70235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86DDC81-1DD6-CA85-59DF-FC6DB42F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87" y="933101"/>
            <a:ext cx="10031225" cy="49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18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C2A2E48-1E4B-0F37-2BC3-1E8CB6F50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808" y="1304628"/>
            <a:ext cx="10088383" cy="424874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CA36BCA-55CB-8088-79F4-AFEC49B47859}"/>
              </a:ext>
            </a:extLst>
          </p:cNvPr>
          <p:cNvSpPr/>
          <p:nvPr/>
        </p:nvSpPr>
        <p:spPr>
          <a:xfrm>
            <a:off x="6180880" y="4386805"/>
            <a:ext cx="486137" cy="4658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70771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86DDC81-1DD6-CA85-59DF-FC6DB42F8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87" y="933101"/>
            <a:ext cx="10031225" cy="499179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C4A75B4-49A6-D06B-10EA-8DF0A2AB6EB0}"/>
              </a:ext>
            </a:extLst>
          </p:cNvPr>
          <p:cNvSpPr/>
          <p:nvPr/>
        </p:nvSpPr>
        <p:spPr>
          <a:xfrm>
            <a:off x="1558726" y="2038549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44191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0B6689-666A-0863-0AB4-7DB8DB4F2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74" y="640452"/>
            <a:ext cx="8881621" cy="476492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5B35D9-0C28-8E8B-7419-CDE2DFB2C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132" y="5619957"/>
            <a:ext cx="7567736" cy="32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294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80B6689-666A-0863-0AB4-7DB8DB4F2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274" y="640452"/>
            <a:ext cx="8881621" cy="476492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A5B35D9-0C28-8E8B-7419-CDE2DFB2C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132" y="5619957"/>
            <a:ext cx="7567736" cy="32943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222FC37-43CC-7A21-2BE5-F5C7430D1D62}"/>
              </a:ext>
            </a:extLst>
          </p:cNvPr>
          <p:cNvSpPr/>
          <p:nvPr/>
        </p:nvSpPr>
        <p:spPr>
          <a:xfrm>
            <a:off x="4579718" y="5565474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8E7F508-1946-C838-A223-B1445786D897}"/>
              </a:ext>
            </a:extLst>
          </p:cNvPr>
          <p:cNvSpPr txBox="1"/>
          <p:nvPr/>
        </p:nvSpPr>
        <p:spPr>
          <a:xfrm>
            <a:off x="2440515" y="6058353"/>
            <a:ext cx="7045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b="1" dirty="0">
                <a:solidFill>
                  <a:srgbClr val="0070C0"/>
                </a:solidFill>
              </a:rPr>
              <a:t>C</a:t>
            </a:r>
            <a:r>
              <a:rPr kumimoji="1" lang="ja-JP" altLang="en-US" sz="2000" b="1" dirty="0">
                <a:solidFill>
                  <a:srgbClr val="0070C0"/>
                </a:solidFill>
              </a:rPr>
              <a:t>のみクリティカルパスを経由せず、かつ最短時間の経路</a:t>
            </a:r>
          </a:p>
        </p:txBody>
      </p:sp>
    </p:spTree>
    <p:extLst>
      <p:ext uri="{BB962C8B-B14F-4D97-AF65-F5344CB8AC3E}">
        <p14:creationId xmlns:p14="http://schemas.microsoft.com/office/powerpoint/2010/main" val="11274848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98A90AF-FAF8-D634-BCB2-41CE4313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30" y="1350829"/>
            <a:ext cx="9421540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1946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98A90AF-FAF8-D634-BCB2-41CE43131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30" y="1350829"/>
            <a:ext cx="9421540" cy="392484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0AD320D-A088-5286-81CE-AF4E3AE79D21}"/>
              </a:ext>
            </a:extLst>
          </p:cNvPr>
          <p:cNvSpPr/>
          <p:nvPr/>
        </p:nvSpPr>
        <p:spPr>
          <a:xfrm>
            <a:off x="4151455" y="4779406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71485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E1AA631-FC72-74F2-260C-23170E41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960867"/>
            <a:ext cx="9907383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00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E1AA631-FC72-74F2-260C-23170E410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308" y="960867"/>
            <a:ext cx="9907383" cy="449642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A1D4412-61BF-9613-8317-A58DD5114CB3}"/>
              </a:ext>
            </a:extLst>
          </p:cNvPr>
          <p:cNvSpPr/>
          <p:nvPr/>
        </p:nvSpPr>
        <p:spPr>
          <a:xfrm>
            <a:off x="3908386" y="4895153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705094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953A35-F1E7-2F1D-D92F-133CF8079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1494959"/>
            <a:ext cx="10002646" cy="321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251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953A35-F1E7-2F1D-D92F-133CF8079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677" y="1494959"/>
            <a:ext cx="10002646" cy="321989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72D52D3-A7C3-5455-E172-2E4B9A527BE3}"/>
              </a:ext>
            </a:extLst>
          </p:cNvPr>
          <p:cNvSpPr/>
          <p:nvPr/>
        </p:nvSpPr>
        <p:spPr>
          <a:xfrm>
            <a:off x="1558725" y="3540915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798174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A15B215-E627-8CD8-F2D7-810F0EF98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4" y="1891732"/>
            <a:ext cx="9859751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79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1D50EFAC-5EC9-0370-DC93-D5EE9740A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3" y="928338"/>
            <a:ext cx="10164594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834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A15B215-E627-8CD8-F2D7-810F0EF98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124" y="1891732"/>
            <a:ext cx="9859751" cy="265784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44F4D21-F5DE-F3EA-E7B1-6D16619BDCD7}"/>
              </a:ext>
            </a:extLst>
          </p:cNvPr>
          <p:cNvSpPr/>
          <p:nvPr/>
        </p:nvSpPr>
        <p:spPr>
          <a:xfrm>
            <a:off x="6258047" y="3957602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2321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1BA9153-CDE6-8829-DAC3-BF753E44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494890"/>
            <a:ext cx="9993120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406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1BA9153-CDE6-8829-DAC3-BF753E449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494890"/>
            <a:ext cx="9993120" cy="586821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45AA465-89EF-1747-7565-9BD585EF8590}"/>
              </a:ext>
            </a:extLst>
          </p:cNvPr>
          <p:cNvSpPr/>
          <p:nvPr/>
        </p:nvSpPr>
        <p:spPr>
          <a:xfrm>
            <a:off x="1500851" y="5797977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95871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85D48D-4939-1AC2-781E-4E8E122CE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737812"/>
            <a:ext cx="10040751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8990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F85D48D-4939-1AC2-781E-4E8E122CE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24" y="737812"/>
            <a:ext cx="10040751" cy="538237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8FE39CB-B089-C22D-10F1-C88BA829E582}"/>
              </a:ext>
            </a:extLst>
          </p:cNvPr>
          <p:cNvSpPr/>
          <p:nvPr/>
        </p:nvSpPr>
        <p:spPr>
          <a:xfrm>
            <a:off x="1524001" y="4223822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2185040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547579-25CC-3659-C57F-B5667F196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56" y="1303197"/>
            <a:ext cx="10126488" cy="402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64008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547579-25CC-3659-C57F-B5667F196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56" y="1303197"/>
            <a:ext cx="10126488" cy="402011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8488C2A-6374-C336-A481-553021CAA04A}"/>
              </a:ext>
            </a:extLst>
          </p:cNvPr>
          <p:cNvSpPr/>
          <p:nvPr/>
        </p:nvSpPr>
        <p:spPr>
          <a:xfrm>
            <a:off x="1512426" y="3309422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63302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959643-D31A-773B-4932-78E7C1288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28" y="352623"/>
            <a:ext cx="9164863" cy="135033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71AA1D-635E-08F0-115B-429A4B45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527" y="1702959"/>
            <a:ext cx="7882760" cy="251038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F13A010-98FB-8882-2DD5-E2B361C30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886" y="4130582"/>
            <a:ext cx="8745705" cy="226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9335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959643-D31A-773B-4932-78E7C1288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28" y="352623"/>
            <a:ext cx="9164863" cy="135033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71AA1D-635E-08F0-115B-429A4B450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527" y="1702959"/>
            <a:ext cx="7882760" cy="251038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EF13A010-98FB-8882-2DD5-E2B361C30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886" y="4130582"/>
            <a:ext cx="8745705" cy="226003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58FC8E1-A030-369A-9FB2-ABDF9D2F75BC}"/>
              </a:ext>
            </a:extLst>
          </p:cNvPr>
          <p:cNvSpPr/>
          <p:nvPr/>
        </p:nvSpPr>
        <p:spPr>
          <a:xfrm>
            <a:off x="1917540" y="4644385"/>
            <a:ext cx="486137" cy="43839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31851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96344E-5261-6EEC-CF93-AD81552CA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914" y="1242707"/>
            <a:ext cx="10012172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346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</TotalTime>
  <Words>450</Words>
  <Application>Microsoft Office PowerPoint</Application>
  <PresentationFormat>ワイド画面</PresentationFormat>
  <Paragraphs>102</Paragraphs>
  <Slides>201</Slides>
  <Notes>10</Notes>
  <HiddenSlides>0</HiddenSlides>
  <MMClips>0</MMClips>
  <ScaleCrop>false</ScaleCrop>
  <HeadingPairs>
    <vt:vector size="8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201</vt:i4>
      </vt:variant>
    </vt:vector>
  </HeadingPairs>
  <TitlesOfParts>
    <vt:vector size="206" baseType="lpstr">
      <vt:lpstr>游ゴシック</vt:lpstr>
      <vt:lpstr>游ゴシック Light</vt:lpstr>
      <vt:lpstr>Arial</vt:lpstr>
      <vt:lpstr>Office テーマ</vt:lpstr>
      <vt:lpstr>Worksheet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旭化成グループ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矢野　雅也(Yano, Masaya)</dc:creator>
  <cp:lastModifiedBy>矢野　雅也(Yano, Masaya)</cp:lastModifiedBy>
  <cp:revision>162</cp:revision>
  <dcterms:created xsi:type="dcterms:W3CDTF">2024-05-12T23:26:19Z</dcterms:created>
  <dcterms:modified xsi:type="dcterms:W3CDTF">2024-05-16T02:51:46Z</dcterms:modified>
</cp:coreProperties>
</file>